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70" r:id="rId3"/>
    <p:sldId id="263" r:id="rId4"/>
    <p:sldId id="269" r:id="rId5"/>
    <p:sldId id="268" r:id="rId6"/>
    <p:sldId id="271" r:id="rId7"/>
    <p:sldId id="278" r:id="rId8"/>
    <p:sldId id="265" r:id="rId9"/>
    <p:sldId id="274" r:id="rId10"/>
    <p:sldId id="279" r:id="rId11"/>
    <p:sldId id="275" r:id="rId12"/>
    <p:sldId id="276" r:id="rId13"/>
    <p:sldId id="280" r:id="rId14"/>
    <p:sldId id="272" r:id="rId15"/>
    <p:sldId id="277" r:id="rId16"/>
    <p:sldId id="266" r:id="rId17"/>
  </p:sldIdLst>
  <p:sldSz cx="12192000" cy="6858000"/>
  <p:notesSz cx="6858000" cy="9144000"/>
  <p:embeddedFontLst>
    <p:embeddedFont>
      <p:font typeface="맑은 고딕" panose="020B0503020000020004" pitchFamily="34" charset="-127"/>
      <p:regular r:id="rId19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mbria Math" panose="02040503050406030204" pitchFamily="18" charset="0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페이지" id="{C78A5944-EF7B-4D17-A81A-B41436F21C20}">
          <p14:sldIdLst>
            <p14:sldId id="256"/>
          </p14:sldIdLst>
        </p14:section>
        <p14:section name="목차" id="{6FDEDF27-F41B-42A7-8442-004F055F1A37}">
          <p14:sldIdLst>
            <p14:sldId id="270"/>
            <p14:sldId id="263"/>
          </p14:sldIdLst>
        </p14:section>
        <p14:section name="본문 페이지" id="{C8818D14-07B3-4FE3-BB95-6D4A38926BDF}">
          <p14:sldIdLst>
            <p14:sldId id="269"/>
            <p14:sldId id="268"/>
            <p14:sldId id="271"/>
            <p14:sldId id="278"/>
            <p14:sldId id="265"/>
            <p14:sldId id="274"/>
            <p14:sldId id="279"/>
            <p14:sldId id="275"/>
            <p14:sldId id="276"/>
            <p14:sldId id="280"/>
            <p14:sldId id="272"/>
            <p14:sldId id="277"/>
          </p14:sldIdLst>
        </p14:section>
        <p14:section name="마지막 페이지" id="{8D2C1112-A533-4FDA-BC9A-6975D558FAFA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2023"/>
    <a:srgbClr val="891A1C"/>
    <a:srgbClr val="58595B"/>
    <a:srgbClr val="D9D9D9"/>
    <a:srgbClr val="A556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97" autoAdjust="0"/>
    <p:restoredTop sz="94624"/>
  </p:normalViewPr>
  <p:slideViewPr>
    <p:cSldViewPr snapToGrid="0">
      <p:cViewPr varScale="1">
        <p:scale>
          <a:sx n="98" d="100"/>
          <a:sy n="98" d="100"/>
        </p:scale>
        <p:origin x="208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C95A2F-A336-0544-90BC-7C6CEB0BD19C}" type="doc">
      <dgm:prSet loTypeId="urn:microsoft.com/office/officeart/2008/layout/HorizontalMultiLevelHierarchy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CA37EF2-DBD5-5E48-A25E-75D53F152646}">
      <dgm:prSet phldrT="[Text]"/>
      <dgm:spPr/>
      <dgm:t>
        <a:bodyPr/>
        <a:lstStyle/>
        <a:p>
          <a:r>
            <a:rPr lang="en-US" dirty="0"/>
            <a:t>Quantum Information Unit</a:t>
          </a:r>
        </a:p>
      </dgm:t>
    </dgm:pt>
    <dgm:pt modelId="{0124AAF7-D7B2-E843-B559-3317155B9348}" type="parTrans" cxnId="{0B6A0C6C-9EFF-734C-8F3D-EFA954C27131}">
      <dgm:prSet/>
      <dgm:spPr/>
      <dgm:t>
        <a:bodyPr/>
        <a:lstStyle/>
        <a:p>
          <a:endParaRPr lang="en-US"/>
        </a:p>
      </dgm:t>
    </dgm:pt>
    <dgm:pt modelId="{D1B33831-DAF7-244E-BEAD-32DD5CB6B002}" type="sibTrans" cxnId="{0B6A0C6C-9EFF-734C-8F3D-EFA954C27131}">
      <dgm:prSet/>
      <dgm:spPr/>
      <dgm:t>
        <a:bodyPr/>
        <a:lstStyle/>
        <a:p>
          <a:endParaRPr lang="en-US"/>
        </a:p>
      </dgm:t>
    </dgm:pt>
    <dgm:pt modelId="{959C85F4-E73D-0642-8D5E-398C756FB787}">
      <dgm:prSet phldrT="[Text]"/>
      <dgm:spPr/>
      <dgm:t>
        <a:bodyPr/>
        <a:lstStyle/>
        <a:p>
          <a:r>
            <a:rPr lang="en-US" dirty="0"/>
            <a:t>qubit</a:t>
          </a:r>
        </a:p>
      </dgm:t>
    </dgm:pt>
    <dgm:pt modelId="{17BDDEE4-2D5A-2245-9F1E-CCD24E9B6804}" type="parTrans" cxnId="{EA309128-A041-E742-A31A-AD79F2B2B37A}">
      <dgm:prSet/>
      <dgm:spPr/>
      <dgm:t>
        <a:bodyPr/>
        <a:lstStyle/>
        <a:p>
          <a:endParaRPr lang="en-US"/>
        </a:p>
      </dgm:t>
    </dgm:pt>
    <dgm:pt modelId="{F41179ED-C2F6-1A4C-AECE-664DFE480ADA}" type="sibTrans" cxnId="{EA309128-A041-E742-A31A-AD79F2B2B37A}">
      <dgm:prSet/>
      <dgm:spPr/>
      <dgm:t>
        <a:bodyPr/>
        <a:lstStyle/>
        <a:p>
          <a:endParaRPr lang="en-US"/>
        </a:p>
      </dgm:t>
    </dgm:pt>
    <dgm:pt modelId="{7B7FBAE9-697D-0048-B441-6C81AB801B71}">
      <dgm:prSet phldrT="[Text]"/>
      <dgm:spPr/>
      <dgm:t>
        <a:bodyPr/>
        <a:lstStyle/>
        <a:p>
          <a:r>
            <a:rPr lang="en-US" dirty="0"/>
            <a:t>qutrit</a:t>
          </a:r>
        </a:p>
      </dgm:t>
    </dgm:pt>
    <dgm:pt modelId="{5BD5089C-502E-894B-BC81-C8A9D7AD2137}" type="parTrans" cxnId="{AA4370F7-AC5A-6A43-9538-DFB49C24A742}">
      <dgm:prSet/>
      <dgm:spPr/>
      <dgm:t>
        <a:bodyPr/>
        <a:lstStyle/>
        <a:p>
          <a:endParaRPr lang="en-US"/>
        </a:p>
      </dgm:t>
    </dgm:pt>
    <dgm:pt modelId="{1626F58A-BE97-C947-A258-D1B510A2EF5A}" type="sibTrans" cxnId="{AA4370F7-AC5A-6A43-9538-DFB49C24A742}">
      <dgm:prSet/>
      <dgm:spPr/>
      <dgm:t>
        <a:bodyPr/>
        <a:lstStyle/>
        <a:p>
          <a:endParaRPr lang="en-US"/>
        </a:p>
      </dgm:t>
    </dgm:pt>
    <dgm:pt modelId="{D77BC053-591C-0248-83C4-A21B897BC56B}">
      <dgm:prSet phldrT="[Text]"/>
      <dgm:spPr/>
      <dgm:t>
        <a:bodyPr/>
        <a:lstStyle/>
        <a:p>
          <a:r>
            <a:rPr lang="en-US" dirty="0" err="1"/>
            <a:t>qudit</a:t>
          </a:r>
          <a:endParaRPr lang="en-US" dirty="0"/>
        </a:p>
      </dgm:t>
    </dgm:pt>
    <dgm:pt modelId="{25A83999-9F2A-9B4E-949D-E93429C9B015}" type="parTrans" cxnId="{18544163-1F3F-E249-BD3E-C736D798DF0E}">
      <dgm:prSet/>
      <dgm:spPr/>
      <dgm:t>
        <a:bodyPr/>
        <a:lstStyle/>
        <a:p>
          <a:endParaRPr lang="en-US"/>
        </a:p>
      </dgm:t>
    </dgm:pt>
    <dgm:pt modelId="{F35B42A2-2870-8940-8545-1FC645F94AF0}" type="sibTrans" cxnId="{18544163-1F3F-E249-BD3E-C736D798DF0E}">
      <dgm:prSet/>
      <dgm:spPr/>
      <dgm:t>
        <a:bodyPr/>
        <a:lstStyle/>
        <a:p>
          <a:endParaRPr lang="en-US"/>
        </a:p>
      </dgm:t>
    </dgm:pt>
    <dgm:pt modelId="{4AFC9A8A-278C-8E4E-A0BC-F0FBFCACA6B2}" type="pres">
      <dgm:prSet presAssocID="{92C95A2F-A336-0544-90BC-7C6CEB0BD19C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9B6271D-E7F3-1A4A-8523-6D0FF745911F}" type="pres">
      <dgm:prSet presAssocID="{ACA37EF2-DBD5-5E48-A25E-75D53F152646}" presName="root1" presStyleCnt="0"/>
      <dgm:spPr/>
    </dgm:pt>
    <dgm:pt modelId="{BE1A8736-1AD4-C244-9BF2-A2927A8E2703}" type="pres">
      <dgm:prSet presAssocID="{ACA37EF2-DBD5-5E48-A25E-75D53F152646}" presName="LevelOneTextNode" presStyleLbl="node0" presStyleIdx="0" presStyleCnt="1" custScaleX="229802">
        <dgm:presLayoutVars>
          <dgm:chPref val="3"/>
        </dgm:presLayoutVars>
      </dgm:prSet>
      <dgm:spPr/>
    </dgm:pt>
    <dgm:pt modelId="{29B5B279-A26E-3842-96C6-69EA78024D2B}" type="pres">
      <dgm:prSet presAssocID="{ACA37EF2-DBD5-5E48-A25E-75D53F152646}" presName="level2hierChild" presStyleCnt="0"/>
      <dgm:spPr/>
    </dgm:pt>
    <dgm:pt modelId="{09FB4F6E-18FE-BD44-9327-B5672E0E837A}" type="pres">
      <dgm:prSet presAssocID="{17BDDEE4-2D5A-2245-9F1E-CCD24E9B6804}" presName="conn2-1" presStyleLbl="parChTrans1D2" presStyleIdx="0" presStyleCnt="3"/>
      <dgm:spPr/>
    </dgm:pt>
    <dgm:pt modelId="{47A75D90-2CD0-3342-85DB-F2B5530E4B04}" type="pres">
      <dgm:prSet presAssocID="{17BDDEE4-2D5A-2245-9F1E-CCD24E9B6804}" presName="connTx" presStyleLbl="parChTrans1D2" presStyleIdx="0" presStyleCnt="3"/>
      <dgm:spPr/>
    </dgm:pt>
    <dgm:pt modelId="{2198CD23-3758-9E48-A92C-2379A303C403}" type="pres">
      <dgm:prSet presAssocID="{959C85F4-E73D-0642-8D5E-398C756FB787}" presName="root2" presStyleCnt="0"/>
      <dgm:spPr/>
    </dgm:pt>
    <dgm:pt modelId="{295489FC-8393-8D4C-99BC-3CC321CEA5F6}" type="pres">
      <dgm:prSet presAssocID="{959C85F4-E73D-0642-8D5E-398C756FB787}" presName="LevelTwoTextNode" presStyleLbl="node2" presStyleIdx="0" presStyleCnt="3">
        <dgm:presLayoutVars>
          <dgm:chPref val="3"/>
        </dgm:presLayoutVars>
      </dgm:prSet>
      <dgm:spPr/>
    </dgm:pt>
    <dgm:pt modelId="{C506C23A-C1E9-E34E-937B-BC2561CB2F4D}" type="pres">
      <dgm:prSet presAssocID="{959C85F4-E73D-0642-8D5E-398C756FB787}" presName="level3hierChild" presStyleCnt="0"/>
      <dgm:spPr/>
    </dgm:pt>
    <dgm:pt modelId="{B7FB34C8-93A1-9743-847C-85EFF234DA28}" type="pres">
      <dgm:prSet presAssocID="{5BD5089C-502E-894B-BC81-C8A9D7AD2137}" presName="conn2-1" presStyleLbl="parChTrans1D2" presStyleIdx="1" presStyleCnt="3"/>
      <dgm:spPr/>
    </dgm:pt>
    <dgm:pt modelId="{EBB9630F-E287-DF43-84A8-A52471650639}" type="pres">
      <dgm:prSet presAssocID="{5BD5089C-502E-894B-BC81-C8A9D7AD2137}" presName="connTx" presStyleLbl="parChTrans1D2" presStyleIdx="1" presStyleCnt="3"/>
      <dgm:spPr/>
    </dgm:pt>
    <dgm:pt modelId="{22645CD2-3B8E-3F46-B85F-8E5B02EF7195}" type="pres">
      <dgm:prSet presAssocID="{7B7FBAE9-697D-0048-B441-6C81AB801B71}" presName="root2" presStyleCnt="0"/>
      <dgm:spPr/>
    </dgm:pt>
    <dgm:pt modelId="{5D3EE573-D95D-7140-9300-913FFEC828AB}" type="pres">
      <dgm:prSet presAssocID="{7B7FBAE9-697D-0048-B441-6C81AB801B71}" presName="LevelTwoTextNode" presStyleLbl="node2" presStyleIdx="1" presStyleCnt="3">
        <dgm:presLayoutVars>
          <dgm:chPref val="3"/>
        </dgm:presLayoutVars>
      </dgm:prSet>
      <dgm:spPr/>
    </dgm:pt>
    <dgm:pt modelId="{97E32927-78F8-3441-AAEF-02A4AE901E62}" type="pres">
      <dgm:prSet presAssocID="{7B7FBAE9-697D-0048-B441-6C81AB801B71}" presName="level3hierChild" presStyleCnt="0"/>
      <dgm:spPr/>
    </dgm:pt>
    <dgm:pt modelId="{AC38B9BE-6989-4D49-B49F-6CB08D647CEB}" type="pres">
      <dgm:prSet presAssocID="{25A83999-9F2A-9B4E-949D-E93429C9B015}" presName="conn2-1" presStyleLbl="parChTrans1D2" presStyleIdx="2" presStyleCnt="3"/>
      <dgm:spPr/>
    </dgm:pt>
    <dgm:pt modelId="{DDA5D739-BD86-A54A-8E84-6DA81EF3B4DF}" type="pres">
      <dgm:prSet presAssocID="{25A83999-9F2A-9B4E-949D-E93429C9B015}" presName="connTx" presStyleLbl="parChTrans1D2" presStyleIdx="2" presStyleCnt="3"/>
      <dgm:spPr/>
    </dgm:pt>
    <dgm:pt modelId="{81080331-2758-DB40-AC0C-15CE068399D9}" type="pres">
      <dgm:prSet presAssocID="{D77BC053-591C-0248-83C4-A21B897BC56B}" presName="root2" presStyleCnt="0"/>
      <dgm:spPr/>
    </dgm:pt>
    <dgm:pt modelId="{D4681F3A-CB69-6B48-A436-0DA737DD56E7}" type="pres">
      <dgm:prSet presAssocID="{D77BC053-591C-0248-83C4-A21B897BC56B}" presName="LevelTwoTextNode" presStyleLbl="node2" presStyleIdx="2" presStyleCnt="3">
        <dgm:presLayoutVars>
          <dgm:chPref val="3"/>
        </dgm:presLayoutVars>
      </dgm:prSet>
      <dgm:spPr/>
    </dgm:pt>
    <dgm:pt modelId="{A0FFACE7-1995-2A46-A68E-E49C5F4478CA}" type="pres">
      <dgm:prSet presAssocID="{D77BC053-591C-0248-83C4-A21B897BC56B}" presName="level3hierChild" presStyleCnt="0"/>
      <dgm:spPr/>
    </dgm:pt>
  </dgm:ptLst>
  <dgm:cxnLst>
    <dgm:cxn modelId="{6D5FDB00-EED8-8444-B75D-D5FA6672B327}" type="presOf" srcId="{92C95A2F-A336-0544-90BC-7C6CEB0BD19C}" destId="{4AFC9A8A-278C-8E4E-A0BC-F0FBFCACA6B2}" srcOrd="0" destOrd="0" presId="urn:microsoft.com/office/officeart/2008/layout/HorizontalMultiLevelHierarchy"/>
    <dgm:cxn modelId="{99AB6F20-089D-2749-9C51-456EE0BAF20E}" type="presOf" srcId="{5BD5089C-502E-894B-BC81-C8A9D7AD2137}" destId="{B7FB34C8-93A1-9743-847C-85EFF234DA28}" srcOrd="0" destOrd="0" presId="urn:microsoft.com/office/officeart/2008/layout/HorizontalMultiLevelHierarchy"/>
    <dgm:cxn modelId="{EA309128-A041-E742-A31A-AD79F2B2B37A}" srcId="{ACA37EF2-DBD5-5E48-A25E-75D53F152646}" destId="{959C85F4-E73D-0642-8D5E-398C756FB787}" srcOrd="0" destOrd="0" parTransId="{17BDDEE4-2D5A-2245-9F1E-CCD24E9B6804}" sibTransId="{F41179ED-C2F6-1A4C-AECE-664DFE480ADA}"/>
    <dgm:cxn modelId="{0DF23B34-CCDF-E244-B7C8-1A174E017E67}" type="presOf" srcId="{25A83999-9F2A-9B4E-949D-E93429C9B015}" destId="{DDA5D739-BD86-A54A-8E84-6DA81EF3B4DF}" srcOrd="1" destOrd="0" presId="urn:microsoft.com/office/officeart/2008/layout/HorizontalMultiLevelHierarchy"/>
    <dgm:cxn modelId="{8EC41B41-4033-3A49-A068-30A42B6BEB19}" type="presOf" srcId="{D77BC053-591C-0248-83C4-A21B897BC56B}" destId="{D4681F3A-CB69-6B48-A436-0DA737DD56E7}" srcOrd="0" destOrd="0" presId="urn:microsoft.com/office/officeart/2008/layout/HorizontalMultiLevelHierarchy"/>
    <dgm:cxn modelId="{940F3651-B53A-D349-8F88-F4B6B0E6CF10}" type="presOf" srcId="{7B7FBAE9-697D-0048-B441-6C81AB801B71}" destId="{5D3EE573-D95D-7140-9300-913FFEC828AB}" srcOrd="0" destOrd="0" presId="urn:microsoft.com/office/officeart/2008/layout/HorizontalMultiLevelHierarchy"/>
    <dgm:cxn modelId="{18544163-1F3F-E249-BD3E-C736D798DF0E}" srcId="{ACA37EF2-DBD5-5E48-A25E-75D53F152646}" destId="{D77BC053-591C-0248-83C4-A21B897BC56B}" srcOrd="2" destOrd="0" parTransId="{25A83999-9F2A-9B4E-949D-E93429C9B015}" sibTransId="{F35B42A2-2870-8940-8545-1FC645F94AF0}"/>
    <dgm:cxn modelId="{D912AF65-E33A-6646-8443-F01CD05B976F}" type="presOf" srcId="{17BDDEE4-2D5A-2245-9F1E-CCD24E9B6804}" destId="{47A75D90-2CD0-3342-85DB-F2B5530E4B04}" srcOrd="1" destOrd="0" presId="urn:microsoft.com/office/officeart/2008/layout/HorizontalMultiLevelHierarchy"/>
    <dgm:cxn modelId="{0B6A0C6C-9EFF-734C-8F3D-EFA954C27131}" srcId="{92C95A2F-A336-0544-90BC-7C6CEB0BD19C}" destId="{ACA37EF2-DBD5-5E48-A25E-75D53F152646}" srcOrd="0" destOrd="0" parTransId="{0124AAF7-D7B2-E843-B559-3317155B9348}" sibTransId="{D1B33831-DAF7-244E-BEAD-32DD5CB6B002}"/>
    <dgm:cxn modelId="{6B006F7F-818A-5740-A4A2-3D79C8442F61}" type="presOf" srcId="{5BD5089C-502E-894B-BC81-C8A9D7AD2137}" destId="{EBB9630F-E287-DF43-84A8-A52471650639}" srcOrd="1" destOrd="0" presId="urn:microsoft.com/office/officeart/2008/layout/HorizontalMultiLevelHierarchy"/>
    <dgm:cxn modelId="{AB766DA7-55C6-1F4C-8487-80F0A5109273}" type="presOf" srcId="{25A83999-9F2A-9B4E-949D-E93429C9B015}" destId="{AC38B9BE-6989-4D49-B49F-6CB08D647CEB}" srcOrd="0" destOrd="0" presId="urn:microsoft.com/office/officeart/2008/layout/HorizontalMultiLevelHierarchy"/>
    <dgm:cxn modelId="{2EA18FB2-F0EB-E34A-BC8A-DD40B2BDE6E8}" type="presOf" srcId="{ACA37EF2-DBD5-5E48-A25E-75D53F152646}" destId="{BE1A8736-1AD4-C244-9BF2-A2927A8E2703}" srcOrd="0" destOrd="0" presId="urn:microsoft.com/office/officeart/2008/layout/HorizontalMultiLevelHierarchy"/>
    <dgm:cxn modelId="{995342E2-B792-5C48-B0B1-7B27900AF200}" type="presOf" srcId="{959C85F4-E73D-0642-8D5E-398C756FB787}" destId="{295489FC-8393-8D4C-99BC-3CC321CEA5F6}" srcOrd="0" destOrd="0" presId="urn:microsoft.com/office/officeart/2008/layout/HorizontalMultiLevelHierarchy"/>
    <dgm:cxn modelId="{AA4370F7-AC5A-6A43-9538-DFB49C24A742}" srcId="{ACA37EF2-DBD5-5E48-A25E-75D53F152646}" destId="{7B7FBAE9-697D-0048-B441-6C81AB801B71}" srcOrd="1" destOrd="0" parTransId="{5BD5089C-502E-894B-BC81-C8A9D7AD2137}" sibTransId="{1626F58A-BE97-C947-A258-D1B510A2EF5A}"/>
    <dgm:cxn modelId="{60E7D2F7-8173-614F-AED6-8BA0425F2579}" type="presOf" srcId="{17BDDEE4-2D5A-2245-9F1E-CCD24E9B6804}" destId="{09FB4F6E-18FE-BD44-9327-B5672E0E837A}" srcOrd="0" destOrd="0" presId="urn:microsoft.com/office/officeart/2008/layout/HorizontalMultiLevelHierarchy"/>
    <dgm:cxn modelId="{7A058269-2629-4B47-913D-3DFEA24A0BFA}" type="presParOf" srcId="{4AFC9A8A-278C-8E4E-A0BC-F0FBFCACA6B2}" destId="{B9B6271D-E7F3-1A4A-8523-6D0FF745911F}" srcOrd="0" destOrd="0" presId="urn:microsoft.com/office/officeart/2008/layout/HorizontalMultiLevelHierarchy"/>
    <dgm:cxn modelId="{6F0226FE-B681-8149-910D-7FBEC1F8B924}" type="presParOf" srcId="{B9B6271D-E7F3-1A4A-8523-6D0FF745911F}" destId="{BE1A8736-1AD4-C244-9BF2-A2927A8E2703}" srcOrd="0" destOrd="0" presId="urn:microsoft.com/office/officeart/2008/layout/HorizontalMultiLevelHierarchy"/>
    <dgm:cxn modelId="{59B46F13-A59B-2445-80E3-D63AA9200E26}" type="presParOf" srcId="{B9B6271D-E7F3-1A4A-8523-6D0FF745911F}" destId="{29B5B279-A26E-3842-96C6-69EA78024D2B}" srcOrd="1" destOrd="0" presId="urn:microsoft.com/office/officeart/2008/layout/HorizontalMultiLevelHierarchy"/>
    <dgm:cxn modelId="{F1922C2D-5CE5-534D-BB88-ADB2076444DE}" type="presParOf" srcId="{29B5B279-A26E-3842-96C6-69EA78024D2B}" destId="{09FB4F6E-18FE-BD44-9327-B5672E0E837A}" srcOrd="0" destOrd="0" presId="urn:microsoft.com/office/officeart/2008/layout/HorizontalMultiLevelHierarchy"/>
    <dgm:cxn modelId="{17BD3A62-5BA3-A24B-9388-F9A1728AA676}" type="presParOf" srcId="{09FB4F6E-18FE-BD44-9327-B5672E0E837A}" destId="{47A75D90-2CD0-3342-85DB-F2B5530E4B04}" srcOrd="0" destOrd="0" presId="urn:microsoft.com/office/officeart/2008/layout/HorizontalMultiLevelHierarchy"/>
    <dgm:cxn modelId="{E70F955A-BF49-504E-AF40-046F81B25B2A}" type="presParOf" srcId="{29B5B279-A26E-3842-96C6-69EA78024D2B}" destId="{2198CD23-3758-9E48-A92C-2379A303C403}" srcOrd="1" destOrd="0" presId="urn:microsoft.com/office/officeart/2008/layout/HorizontalMultiLevelHierarchy"/>
    <dgm:cxn modelId="{9B6CBE3D-C486-2249-BEBF-5929EA8E9ED4}" type="presParOf" srcId="{2198CD23-3758-9E48-A92C-2379A303C403}" destId="{295489FC-8393-8D4C-99BC-3CC321CEA5F6}" srcOrd="0" destOrd="0" presId="urn:microsoft.com/office/officeart/2008/layout/HorizontalMultiLevelHierarchy"/>
    <dgm:cxn modelId="{956C9208-AFDD-3945-81CF-819974B786DB}" type="presParOf" srcId="{2198CD23-3758-9E48-A92C-2379A303C403}" destId="{C506C23A-C1E9-E34E-937B-BC2561CB2F4D}" srcOrd="1" destOrd="0" presId="urn:microsoft.com/office/officeart/2008/layout/HorizontalMultiLevelHierarchy"/>
    <dgm:cxn modelId="{369EFDBD-8DBE-2240-B09B-2F5405418D47}" type="presParOf" srcId="{29B5B279-A26E-3842-96C6-69EA78024D2B}" destId="{B7FB34C8-93A1-9743-847C-85EFF234DA28}" srcOrd="2" destOrd="0" presId="urn:microsoft.com/office/officeart/2008/layout/HorizontalMultiLevelHierarchy"/>
    <dgm:cxn modelId="{355F89AA-3F32-DC4A-8D95-52465E495FBD}" type="presParOf" srcId="{B7FB34C8-93A1-9743-847C-85EFF234DA28}" destId="{EBB9630F-E287-DF43-84A8-A52471650639}" srcOrd="0" destOrd="0" presId="urn:microsoft.com/office/officeart/2008/layout/HorizontalMultiLevelHierarchy"/>
    <dgm:cxn modelId="{D432A82C-7F27-754B-B8A7-92C89274DEFA}" type="presParOf" srcId="{29B5B279-A26E-3842-96C6-69EA78024D2B}" destId="{22645CD2-3B8E-3F46-B85F-8E5B02EF7195}" srcOrd="3" destOrd="0" presId="urn:microsoft.com/office/officeart/2008/layout/HorizontalMultiLevelHierarchy"/>
    <dgm:cxn modelId="{66767F7C-385F-8E42-96EB-7D3B31B68D9C}" type="presParOf" srcId="{22645CD2-3B8E-3F46-B85F-8E5B02EF7195}" destId="{5D3EE573-D95D-7140-9300-913FFEC828AB}" srcOrd="0" destOrd="0" presId="urn:microsoft.com/office/officeart/2008/layout/HorizontalMultiLevelHierarchy"/>
    <dgm:cxn modelId="{96026549-806A-5A43-B525-157672DE42BF}" type="presParOf" srcId="{22645CD2-3B8E-3F46-B85F-8E5B02EF7195}" destId="{97E32927-78F8-3441-AAEF-02A4AE901E62}" srcOrd="1" destOrd="0" presId="urn:microsoft.com/office/officeart/2008/layout/HorizontalMultiLevelHierarchy"/>
    <dgm:cxn modelId="{D5392875-99AD-A84B-A29E-C81FC42D7459}" type="presParOf" srcId="{29B5B279-A26E-3842-96C6-69EA78024D2B}" destId="{AC38B9BE-6989-4D49-B49F-6CB08D647CEB}" srcOrd="4" destOrd="0" presId="urn:microsoft.com/office/officeart/2008/layout/HorizontalMultiLevelHierarchy"/>
    <dgm:cxn modelId="{30CA35A1-D190-1443-8F5F-F1CFE9167129}" type="presParOf" srcId="{AC38B9BE-6989-4D49-B49F-6CB08D647CEB}" destId="{DDA5D739-BD86-A54A-8E84-6DA81EF3B4DF}" srcOrd="0" destOrd="0" presId="urn:microsoft.com/office/officeart/2008/layout/HorizontalMultiLevelHierarchy"/>
    <dgm:cxn modelId="{1FEE6B64-0D0D-5C44-B070-AF8A9B578DF9}" type="presParOf" srcId="{29B5B279-A26E-3842-96C6-69EA78024D2B}" destId="{81080331-2758-DB40-AC0C-15CE068399D9}" srcOrd="5" destOrd="0" presId="urn:microsoft.com/office/officeart/2008/layout/HorizontalMultiLevelHierarchy"/>
    <dgm:cxn modelId="{D39D419B-FADA-C64A-A1A3-F1F782000901}" type="presParOf" srcId="{81080331-2758-DB40-AC0C-15CE068399D9}" destId="{D4681F3A-CB69-6B48-A436-0DA737DD56E7}" srcOrd="0" destOrd="0" presId="urn:microsoft.com/office/officeart/2008/layout/HorizontalMultiLevelHierarchy"/>
    <dgm:cxn modelId="{D691E6AE-D8C1-B445-9480-DDA5929C8AB9}" type="presParOf" srcId="{81080331-2758-DB40-AC0C-15CE068399D9}" destId="{A0FFACE7-1995-2A46-A68E-E49C5F4478CA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38B9BE-6989-4D49-B49F-6CB08D647CEB}">
      <dsp:nvSpPr>
        <dsp:cNvPr id="0" name=""/>
        <dsp:cNvSpPr/>
      </dsp:nvSpPr>
      <dsp:spPr>
        <a:xfrm>
          <a:off x="3220811" y="2709333"/>
          <a:ext cx="675382" cy="12869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7691" y="0"/>
              </a:lnTo>
              <a:lnTo>
                <a:pt x="337691" y="1286933"/>
              </a:lnTo>
              <a:lnTo>
                <a:pt x="675382" y="128693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22168" y="3316465"/>
        <a:ext cx="72669" cy="72669"/>
      </dsp:txXfrm>
    </dsp:sp>
    <dsp:sp modelId="{B7FB34C8-93A1-9743-847C-85EFF234DA28}">
      <dsp:nvSpPr>
        <dsp:cNvPr id="0" name=""/>
        <dsp:cNvSpPr/>
      </dsp:nvSpPr>
      <dsp:spPr>
        <a:xfrm>
          <a:off x="3220811" y="2663613"/>
          <a:ext cx="6753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5382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41618" y="2692448"/>
        <a:ext cx="33769" cy="33769"/>
      </dsp:txXfrm>
    </dsp:sp>
    <dsp:sp modelId="{09FB4F6E-18FE-BD44-9327-B5672E0E837A}">
      <dsp:nvSpPr>
        <dsp:cNvPr id="0" name=""/>
        <dsp:cNvSpPr/>
      </dsp:nvSpPr>
      <dsp:spPr>
        <a:xfrm>
          <a:off x="3220811" y="1422400"/>
          <a:ext cx="675382" cy="1286933"/>
        </a:xfrm>
        <a:custGeom>
          <a:avLst/>
          <a:gdLst/>
          <a:ahLst/>
          <a:cxnLst/>
          <a:rect l="0" t="0" r="0" b="0"/>
          <a:pathLst>
            <a:path>
              <a:moveTo>
                <a:pt x="0" y="1286933"/>
              </a:moveTo>
              <a:lnTo>
                <a:pt x="337691" y="1286933"/>
              </a:lnTo>
              <a:lnTo>
                <a:pt x="337691" y="0"/>
              </a:lnTo>
              <a:lnTo>
                <a:pt x="675382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22168" y="2029532"/>
        <a:ext cx="72669" cy="72669"/>
      </dsp:txXfrm>
    </dsp:sp>
    <dsp:sp modelId="{BE1A8736-1AD4-C244-9BF2-A2927A8E2703}">
      <dsp:nvSpPr>
        <dsp:cNvPr id="0" name=""/>
        <dsp:cNvSpPr/>
      </dsp:nvSpPr>
      <dsp:spPr>
        <a:xfrm rot="16200000">
          <a:off x="-671481" y="1526374"/>
          <a:ext cx="5418667" cy="23659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925" tIns="34925" rIns="34925" bIns="34925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Quantum Information Unit</a:t>
          </a:r>
        </a:p>
      </dsp:txBody>
      <dsp:txXfrm>
        <a:off x="-671481" y="1526374"/>
        <a:ext cx="5418667" cy="2365918"/>
      </dsp:txXfrm>
    </dsp:sp>
    <dsp:sp modelId="{295489FC-8393-8D4C-99BC-3CC321CEA5F6}">
      <dsp:nvSpPr>
        <dsp:cNvPr id="0" name=""/>
        <dsp:cNvSpPr/>
      </dsp:nvSpPr>
      <dsp:spPr>
        <a:xfrm>
          <a:off x="3896194" y="907626"/>
          <a:ext cx="3376913" cy="102954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45" tIns="29845" rIns="29845" bIns="29845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qubit</a:t>
          </a:r>
        </a:p>
      </dsp:txBody>
      <dsp:txXfrm>
        <a:off x="3896194" y="907626"/>
        <a:ext cx="3376913" cy="1029546"/>
      </dsp:txXfrm>
    </dsp:sp>
    <dsp:sp modelId="{5D3EE573-D95D-7140-9300-913FFEC828AB}">
      <dsp:nvSpPr>
        <dsp:cNvPr id="0" name=""/>
        <dsp:cNvSpPr/>
      </dsp:nvSpPr>
      <dsp:spPr>
        <a:xfrm>
          <a:off x="3896194" y="2194560"/>
          <a:ext cx="3376913" cy="102954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45" tIns="29845" rIns="29845" bIns="29845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qutrit</a:t>
          </a:r>
        </a:p>
      </dsp:txBody>
      <dsp:txXfrm>
        <a:off x="3896194" y="2194560"/>
        <a:ext cx="3376913" cy="1029546"/>
      </dsp:txXfrm>
    </dsp:sp>
    <dsp:sp modelId="{D4681F3A-CB69-6B48-A436-0DA737DD56E7}">
      <dsp:nvSpPr>
        <dsp:cNvPr id="0" name=""/>
        <dsp:cNvSpPr/>
      </dsp:nvSpPr>
      <dsp:spPr>
        <a:xfrm>
          <a:off x="3896194" y="3481493"/>
          <a:ext cx="3376913" cy="102954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45" tIns="29845" rIns="29845" bIns="29845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 err="1"/>
            <a:t>qudit</a:t>
          </a:r>
          <a:endParaRPr lang="en-US" sz="4700" kern="1200" dirty="0"/>
        </a:p>
      </dsp:txBody>
      <dsp:txXfrm>
        <a:off x="3896194" y="3481493"/>
        <a:ext cx="3376913" cy="10295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A1772A-319F-AB4C-9301-2B6A51B06CE8}" type="datetimeFigureOut">
              <a:rPr lang="en-KR" smtClean="0"/>
              <a:t>2022/06/29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46BE2-5682-9D4E-B119-6B5D81154AC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3209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46BE2-5682-9D4E-B119-6B5D81154ACF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28137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4E49C4-EF39-4C85-8A99-C50FB96E6E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DAC2C47-36F3-4A8B-BF4B-F9768E86BA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388F3D-3833-4517-B958-A4D6A7980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5A41-54FE-4838-A67A-1F225E9DC446}" type="datetimeFigureOut">
              <a:rPr lang="ko-KR" altLang="en-US" smtClean="0"/>
              <a:t>2022. 6. 29.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A6D958-7178-4FE9-BFEA-A241947D1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100EE1-8CCF-4006-90B7-E2282199E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F903-8762-47BB-A946-C25339C031F7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A63410E6-A05F-4E7A-8DF2-4799E37CC3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345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63AE9B-0223-48CE-AABD-A1FF8F46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1B7D7CA-7D38-4331-841D-49B0807022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5EA8AE-048D-4572-9A46-83B1607FF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5A41-54FE-4838-A67A-1F225E9DC446}" type="datetimeFigureOut">
              <a:rPr lang="ko-KR" altLang="en-US" smtClean="0"/>
              <a:t>2022. 6. 29.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B4C7C7-07AB-4084-9FCC-2C2B902FB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5CBF7E-91B3-4B6D-B321-C8F5D15FE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F903-8762-47BB-A946-C25339C0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69DD04-EA46-423E-8148-DBB84932D0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96EDFE-2923-40AD-8BF5-3C7534DA5B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FF2370-2827-4B79-A978-B90408E63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5A41-54FE-4838-A67A-1F225E9DC446}" type="datetimeFigureOut">
              <a:rPr lang="ko-KR" altLang="en-US" smtClean="0"/>
              <a:t>2022. 6. 29.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878BA0-89CF-4BDF-9E04-3ADF6955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0C2EBE-E430-40FE-AFFE-C5EAD6FCE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F903-8762-47BB-A946-C25339C0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369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972DAF-44F1-4742-9837-D6C2C0741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8E53D3-27C4-408A-B44B-3F3DC760F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B9C682-A449-46DF-9EED-0C3C3C3FE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5A41-54FE-4838-A67A-1F225E9DC446}" type="datetimeFigureOut">
              <a:rPr lang="ko-KR" altLang="en-US" smtClean="0"/>
              <a:t>2022. 6. 29.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EF520F-1209-4EFC-8386-4EC971282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86A6D6-8A5E-4702-85C1-7E53477C5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F903-8762-47BB-A946-C25339C031F7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0BC0F9F7-62A6-4804-AC23-1C7721CE20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9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6958C98E-A4E0-4067-A946-3B0DBECF92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43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3CDE1124-A6EE-4959-8244-B107D58E21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428343"/>
            <a:ext cx="121920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925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id="{3BDF4EAB-1CB0-4A07-A933-10B1971872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9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9B682C-6137-4941-983F-F8B97828B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BC99653-D38C-40FC-AA14-B851461A2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5A41-54FE-4838-A67A-1F225E9DC446}" type="datetimeFigureOut">
              <a:rPr lang="ko-KR" altLang="en-US" smtClean="0"/>
              <a:t>2022. 6. 29.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554FD1-C0A6-4022-9525-5EA4744D1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84C8DE-14FF-49E8-AEB2-EF61946F1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F903-8762-47BB-A946-C25339C0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88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09CCB3C-1E9B-4BD2-A1FF-D2225F46F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5A41-54FE-4838-A67A-1F225E9DC446}" type="datetimeFigureOut">
              <a:rPr lang="ko-KR" altLang="en-US" smtClean="0"/>
              <a:t>2022. 6. 29.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85F6570-10A4-4886-8BE7-CEE7FBF42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C504AE-DD90-480D-89A4-1B10EA093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F903-8762-47BB-A946-C25339C0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341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3B2272-6379-4E85-A8E4-91A6A5FEA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42820E-1466-4736-8B16-612E624DD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271880-EE9E-40EF-9F8F-8FAE78F4A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AD6D7E-1081-4728-9AC4-7801DE9C6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5A41-54FE-4838-A67A-1F225E9DC446}" type="datetimeFigureOut">
              <a:rPr lang="ko-KR" altLang="en-US" smtClean="0"/>
              <a:t>2022. 6. 29.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66E4F1-2285-47CE-83A7-F3967DE1A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C9FE1-EC6C-442E-B095-E80743A94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F903-8762-47BB-A946-C25339C0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984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0BB743-8CF0-4255-9B39-9594ADEE2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4599186-A0EF-4DC4-B203-6AA23EED72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9CCDCD-972A-4854-A508-15B9DC851B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BF2DB3-CFBA-4E3F-B29F-EECAA5348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5A41-54FE-4838-A67A-1F225E9DC446}" type="datetimeFigureOut">
              <a:rPr lang="ko-KR" altLang="en-US" smtClean="0"/>
              <a:t>2022. 6. 29.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69BCAF-D546-44AB-8C61-29071EF0E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6B3B79-F570-40AB-A33D-286D02D71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F903-8762-47BB-A946-C25339C0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742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32155C5-0D8E-485E-9B60-6B2F60C73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051C30-C3E9-4F22-B805-00062F55B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B5613C-12E8-4DAA-8F20-9312A63BA8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65A41-54FE-4838-A67A-1F225E9DC446}" type="datetimeFigureOut">
              <a:rPr lang="ko-KR" altLang="en-US" smtClean="0"/>
              <a:t>2022. 6. 29.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FE29BF-F2FE-4060-B8F5-0F6576B423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3748D5-1860-4A04-8A35-64A0D6DC5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8F903-8762-47BB-A946-C25339C0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47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openxmlformats.org/officeDocument/2006/relationships/image" Target="https://cdn.discordapp.com/attachments/990618696814850068/991505635311099924/unknown.pn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https://cdn.discordapp.com/attachments/990618696814850068/991505203071287376/unknown.png" TargetMode="Externa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openxmlformats.org/officeDocument/2006/relationships/image" Target="https://cdn.discordapp.com/attachments/990618696814850068/991399204708683826/unknown.pn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https://cdn.discordapp.com/attachments/990618696814850068/991398554532851792/unknown.png" TargetMode="Externa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5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FB93334-2907-47FB-9C48-C08AEF9D475E}"/>
              </a:ext>
            </a:extLst>
          </p:cNvPr>
          <p:cNvSpPr txBox="1"/>
          <p:nvPr/>
        </p:nvSpPr>
        <p:spPr>
          <a:xfrm>
            <a:off x="4871461" y="2187642"/>
            <a:ext cx="6663314" cy="1510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440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Quantum Calculator</a:t>
            </a:r>
          </a:p>
          <a:p>
            <a:pPr>
              <a:spcBef>
                <a:spcPts val="500"/>
              </a:spcBef>
            </a:pPr>
            <a:r>
              <a:rPr lang="en-US" altLang="ko-KR" sz="440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by using qu</a:t>
            </a:r>
            <a:r>
              <a:rPr lang="en-US" altLang="ko-KR" sz="4400" b="1" dirty="0">
                <a:solidFill>
                  <a:schemeClr val="bg1"/>
                </a:solidFill>
                <a:latin typeface="Arial Rounded MT Bold" panose="020F0704030504030204" pitchFamily="34" charset="77"/>
                <a:ea typeface="+mj-ea"/>
                <a:cs typeface="맑은 고딕 Semilight" panose="020B0502040204020203" pitchFamily="50" charset="-127"/>
              </a:rPr>
              <a:t>trit</a:t>
            </a:r>
            <a:endParaRPr lang="ko-KR" altLang="en-US" sz="4400" b="1" dirty="0">
              <a:solidFill>
                <a:schemeClr val="bg1"/>
              </a:solidFill>
              <a:latin typeface="Arial Rounded MT Bold" panose="020F0704030504030204" pitchFamily="34" charset="77"/>
              <a:ea typeface="+mj-ea"/>
              <a:cs typeface="맑은 고딕 Semilight" panose="020B050204020402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0D29AD-B726-4C7F-BBCD-4E8B68CE7D0C}"/>
              </a:ext>
            </a:extLst>
          </p:cNvPr>
          <p:cNvSpPr txBox="1"/>
          <p:nvPr/>
        </p:nvSpPr>
        <p:spPr>
          <a:xfrm>
            <a:off x="8120544" y="4491940"/>
            <a:ext cx="3066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Team </a:t>
            </a:r>
            <a:r>
              <a:rPr lang="en-US" altLang="ko-KR" dirty="0" err="1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Sogang’s</a:t>
            </a:r>
            <a:r>
              <a:rPr lang="en-US" altLang="ko-KR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 Cat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D1F7BA-DDDD-41C6-BA22-70AAE1E91DBE}"/>
              </a:ext>
            </a:extLst>
          </p:cNvPr>
          <p:cNvSpPr/>
          <p:nvPr/>
        </p:nvSpPr>
        <p:spPr>
          <a:xfrm>
            <a:off x="4987771" y="4284631"/>
            <a:ext cx="6199464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Business Bets on a Quantum Leap | Fortune">
            <a:extLst>
              <a:ext uri="{FF2B5EF4-FFF2-40B4-BE49-F238E27FC236}">
                <a16:creationId xmlns:a16="http://schemas.microsoft.com/office/drawing/2014/main" id="{F5FA398C-06E1-E8F4-2664-8275957CA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58" y="414487"/>
            <a:ext cx="3568512" cy="607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- Qiskit/qiskit: Qiskit is an open-source SDK for working with  quantum computers at the level of circuits, algorithms, and application  modules.">
            <a:extLst>
              <a:ext uri="{FF2B5EF4-FFF2-40B4-BE49-F238E27FC236}">
                <a16:creationId xmlns:a16="http://schemas.microsoft.com/office/drawing/2014/main" id="{39AF7537-648B-CB1B-F48B-ED34E7E3DA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405" b="18787"/>
          <a:stretch/>
        </p:blipFill>
        <p:spPr bwMode="auto">
          <a:xfrm>
            <a:off x="9687757" y="327379"/>
            <a:ext cx="2206978" cy="64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501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DB9943-C7CF-41D7-8B83-05EDC7670650}"/>
              </a:ext>
            </a:extLst>
          </p:cNvPr>
          <p:cNvSpPr txBox="1"/>
          <p:nvPr/>
        </p:nvSpPr>
        <p:spPr>
          <a:xfrm>
            <a:off x="297265" y="484994"/>
            <a:ext cx="70832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Qutrit</a:t>
            </a:r>
            <a:endParaRPr lang="ko-KR" altLang="en-US" sz="50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287BAC-07A7-4B55-BA98-44A8222903AE}"/>
              </a:ext>
            </a:extLst>
          </p:cNvPr>
          <p:cNvSpPr txBox="1"/>
          <p:nvPr/>
        </p:nvSpPr>
        <p:spPr>
          <a:xfrm>
            <a:off x="1241571" y="2394319"/>
            <a:ext cx="92536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Picture 4" descr="GitHub - Qiskit/qiskit: Qiskit is an open-source SDK for working with  quantum computers at the level of circuits, algorithms, and application  modules.">
            <a:extLst>
              <a:ext uri="{FF2B5EF4-FFF2-40B4-BE49-F238E27FC236}">
                <a16:creationId xmlns:a16="http://schemas.microsoft.com/office/drawing/2014/main" id="{707E59E8-7BCA-0A08-A624-249FD73094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405" b="18787"/>
          <a:stretch/>
        </p:blipFill>
        <p:spPr bwMode="auto">
          <a:xfrm>
            <a:off x="9687757" y="327379"/>
            <a:ext cx="2206978" cy="64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ACB9BAD-E351-755E-48E1-6167F4CC3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2" y="1875192"/>
            <a:ext cx="4916133" cy="334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43137A1D-5995-383E-47CD-475C93DFD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307" y="1875192"/>
            <a:ext cx="4610272" cy="322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574327B2-67F0-714C-309B-9147A78C9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KR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0F42FF7-1AAD-7D0F-4B4E-21B47069C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413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KR" altLang="en-K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endParaRPr kumimoji="0" lang="en-KR" altLang="en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135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DB9943-C7CF-41D7-8B83-05EDC7670650}"/>
              </a:ext>
            </a:extLst>
          </p:cNvPr>
          <p:cNvSpPr txBox="1"/>
          <p:nvPr/>
        </p:nvSpPr>
        <p:spPr>
          <a:xfrm>
            <a:off x="700817" y="742001"/>
            <a:ext cx="409325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Qutrit Gates </a:t>
            </a:r>
          </a:p>
          <a:p>
            <a:r>
              <a:rPr lang="en-US" altLang="ko-KR" sz="28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Example: CNOT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287BAC-07A7-4B55-BA98-44A8222903AE}"/>
                  </a:ext>
                </a:extLst>
              </p:cNvPr>
              <p:cNvSpPr txBox="1"/>
              <p:nvPr/>
            </p:nvSpPr>
            <p:spPr>
              <a:xfrm>
                <a:off x="1241571" y="2394319"/>
                <a:ext cx="925362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/>
                        <m:t>𝐶𝑁𝑂𝑇</m:t>
                      </m:r>
                      <m:r>
                        <a:rPr lang="en-US" i="1"/>
                        <m:t> |</m:t>
                      </m:r>
                      <m:r>
                        <a:rPr lang="en-US" i="1"/>
                        <m:t>𝑥</m:t>
                      </m:r>
                      <m:r>
                        <a:rPr lang="en-US" i="1"/>
                        <m:t>, </m:t>
                      </m:r>
                      <m:r>
                        <a:rPr lang="en-US" i="1"/>
                        <m:t>𝑦</m:t>
                      </m:r>
                      <m:r>
                        <a:rPr lang="en-US" i="1"/>
                        <m:t>&gt; =|</m:t>
                      </m:r>
                      <m:r>
                        <a:rPr lang="en-US" i="1"/>
                        <m:t>𝑥</m:t>
                      </m:r>
                      <m:r>
                        <a:rPr lang="en-US" i="1"/>
                        <m:t>, </m:t>
                      </m:r>
                      <m:d>
                        <m:dPr>
                          <m:ctrlPr>
                            <a:rPr lang="en-KR" i="1"/>
                          </m:ctrlPr>
                        </m:dPr>
                        <m:e>
                          <m:r>
                            <a:rPr lang="en-US" i="1"/>
                            <m:t>𝑥</m:t>
                          </m:r>
                          <m:r>
                            <a:rPr lang="en-US" i="1"/>
                            <m:t>⊕</m:t>
                          </m:r>
                          <m:r>
                            <a:rPr lang="en-US" i="1"/>
                            <m:t>𝑦</m:t>
                          </m:r>
                        </m:e>
                      </m:d>
                      <m:r>
                        <a:rPr lang="en-US" i="1"/>
                        <m:t> </m:t>
                      </m:r>
                      <m:r>
                        <a:rPr lang="en-US" i="1"/>
                        <m:t>𝑚𝑜𝑑</m:t>
                      </m:r>
                      <m:r>
                        <a:rPr lang="en-US" i="1"/>
                        <m:t> 2&gt;,  (</m:t>
                      </m:r>
                      <m:r>
                        <a:rPr lang="en-US" i="1"/>
                        <m:t>𝑥</m:t>
                      </m:r>
                      <m:r>
                        <a:rPr lang="en-US" i="1"/>
                        <m:t>,</m:t>
                      </m:r>
                      <m:r>
                        <a:rPr lang="en-US" i="1"/>
                        <m:t>𝑦</m:t>
                      </m:r>
                      <m:r>
                        <a:rPr lang="en-US" i="1"/>
                        <m:t>=0 </m:t>
                      </m:r>
                      <m:r>
                        <a:rPr lang="en-US" i="1"/>
                        <m:t>𝑜𝑟</m:t>
                      </m:r>
                      <m:r>
                        <a:rPr lang="en-US" i="1"/>
                        <m:t> 1)</m:t>
                      </m:r>
                    </m:oMath>
                  </m:oMathPara>
                </a14:m>
                <a:endParaRPr lang="en-KR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/>
                        <m:t>𝐶𝑁𝑂𝑇</m:t>
                      </m:r>
                      <m:r>
                        <a:rPr lang="en-US" i="1"/>
                        <m:t> |</m:t>
                      </m:r>
                      <m:r>
                        <a:rPr lang="en-US" i="1"/>
                        <m:t>𝑥</m:t>
                      </m:r>
                      <m:r>
                        <a:rPr lang="en-US" i="1"/>
                        <m:t>, </m:t>
                      </m:r>
                      <m:r>
                        <a:rPr lang="en-US" i="1"/>
                        <m:t>𝑦</m:t>
                      </m:r>
                      <m:r>
                        <a:rPr lang="en-US" i="1"/>
                        <m:t>&gt; =|</m:t>
                      </m:r>
                      <m:r>
                        <a:rPr lang="en-US" i="1"/>
                        <m:t>𝑥</m:t>
                      </m:r>
                      <m:r>
                        <a:rPr lang="en-US" i="1"/>
                        <m:t>, </m:t>
                      </m:r>
                      <m:d>
                        <m:dPr>
                          <m:ctrlPr>
                            <a:rPr lang="en-KR" i="1"/>
                          </m:ctrlPr>
                        </m:dPr>
                        <m:e>
                          <m:r>
                            <a:rPr lang="en-US" i="1"/>
                            <m:t>𝑥</m:t>
                          </m:r>
                          <m:r>
                            <a:rPr lang="en-US" i="1"/>
                            <m:t>⊕</m:t>
                          </m:r>
                          <m:r>
                            <a:rPr lang="en-US" i="1"/>
                            <m:t>𝑦</m:t>
                          </m:r>
                        </m:e>
                      </m:d>
                      <m:r>
                        <a:rPr lang="en-US" i="1"/>
                        <m:t> </m:t>
                      </m:r>
                      <m:r>
                        <a:rPr lang="en-US" i="1"/>
                        <m:t>𝑚𝑜𝑑</m:t>
                      </m:r>
                      <m:r>
                        <a:rPr lang="en-US" i="1"/>
                        <m:t> 3&gt;,  (</m:t>
                      </m:r>
                      <m:r>
                        <a:rPr lang="en-US" i="1"/>
                        <m:t>𝑥</m:t>
                      </m:r>
                      <m:r>
                        <a:rPr lang="en-US" i="1"/>
                        <m:t>, </m:t>
                      </m:r>
                      <m:r>
                        <a:rPr lang="en-US" i="1"/>
                        <m:t>𝑦</m:t>
                      </m:r>
                      <m:r>
                        <a:rPr lang="en-US" i="1"/>
                        <m:t>=0 ,1 </m:t>
                      </m:r>
                      <m:r>
                        <a:rPr lang="en-US" i="1"/>
                        <m:t>𝑜𝑟</m:t>
                      </m:r>
                      <m:r>
                        <a:rPr lang="en-US" i="1"/>
                        <m:t> 2)</m:t>
                      </m:r>
                    </m:oMath>
                  </m:oMathPara>
                </a14:m>
                <a:endParaRPr lang="en-KR" dirty="0"/>
              </a:p>
              <a:p>
                <a:r>
                  <a:rPr lang="en-US" dirty="0"/>
                  <a:t> </a:t>
                </a:r>
                <a:endParaRPr lang="en-KR" dirty="0"/>
              </a:p>
              <a:p>
                <a:endParaRPr lang="en-KR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287BAC-07A7-4B55-BA98-44A822290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571" y="2394319"/>
                <a:ext cx="9253629" cy="12003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 descr="GitHub - Qiskit/qiskit: Qiskit is an open-source SDK for working with  quantum computers at the level of circuits, algorithms, and application  modules.">
            <a:extLst>
              <a:ext uri="{FF2B5EF4-FFF2-40B4-BE49-F238E27FC236}">
                <a16:creationId xmlns:a16="http://schemas.microsoft.com/office/drawing/2014/main" id="{707E59E8-7BCA-0A08-A624-249FD73094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405" b="18787"/>
          <a:stretch/>
        </p:blipFill>
        <p:spPr bwMode="auto">
          <a:xfrm>
            <a:off x="9687757" y="327379"/>
            <a:ext cx="2206978" cy="64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7BAC11-DDB8-ED66-E48F-37DBD0605590}"/>
                  </a:ext>
                </a:extLst>
              </p:cNvPr>
              <p:cNvSpPr txBox="1"/>
              <p:nvPr/>
            </p:nvSpPr>
            <p:spPr>
              <a:xfrm>
                <a:off x="1110344" y="3452656"/>
                <a:ext cx="3683725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/>
                        <m:t>𝐶</m:t>
                      </m:r>
                      <m:r>
                        <a:rPr lang="en-US" i="1" smtClean="0"/>
                        <m:t>|0 0&gt; =|0 0&gt;</m:t>
                      </m:r>
                    </m:oMath>
                  </m:oMathPara>
                </a14:m>
                <a:endParaRPr lang="en-KR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/>
                        <m:t>𝐶</m:t>
                      </m:r>
                      <m:r>
                        <a:rPr lang="en-US" i="1"/>
                        <m:t>|0 1&gt; =|0 1&gt;</m:t>
                      </m:r>
                    </m:oMath>
                  </m:oMathPara>
                </a14:m>
                <a:endParaRPr lang="en-KR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/>
                        <m:t>𝐶</m:t>
                      </m:r>
                      <m:r>
                        <a:rPr lang="en-US" i="1"/>
                        <m:t>|0 2&gt; =|0 2&gt;</m:t>
                      </m:r>
                    </m:oMath>
                  </m:oMathPara>
                </a14:m>
                <a:endParaRPr lang="en-KR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/>
                        <m:t>𝐶</m:t>
                      </m:r>
                      <m:r>
                        <a:rPr lang="en-US" i="1"/>
                        <m:t>|1 0&gt; =|1 2&gt;</m:t>
                      </m:r>
                    </m:oMath>
                  </m:oMathPara>
                </a14:m>
                <a:endParaRPr lang="en-KR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/>
                        <m:t>𝐶</m:t>
                      </m:r>
                      <m:r>
                        <a:rPr lang="en-US" i="1"/>
                        <m:t>|1 1&gt; =|10&gt;</m:t>
                      </m:r>
                    </m:oMath>
                  </m:oMathPara>
                </a14:m>
                <a:endParaRPr lang="en-KR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/>
                        <m:t>𝐶</m:t>
                      </m:r>
                      <m:r>
                        <a:rPr lang="en-US" i="1"/>
                        <m:t>|1 2&gt; =|1 1&gt;</m:t>
                      </m:r>
                    </m:oMath>
                  </m:oMathPara>
                </a14:m>
                <a:endParaRPr lang="en-KR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/>
                        <m:t>𝐶</m:t>
                      </m:r>
                      <m:r>
                        <a:rPr lang="en-US" i="1"/>
                        <m:t>|2 0&gt; =|2 1&gt;</m:t>
                      </m:r>
                    </m:oMath>
                  </m:oMathPara>
                </a14:m>
                <a:endParaRPr lang="en-KR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/>
                        <m:t>𝐶</m:t>
                      </m:r>
                      <m:r>
                        <a:rPr lang="en-US" i="1"/>
                        <m:t>|2 1&gt; =|2 2&gt;</m:t>
                      </m:r>
                    </m:oMath>
                  </m:oMathPara>
                </a14:m>
                <a:endParaRPr lang="en-KR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/>
                        <m:t>𝐶</m:t>
                      </m:r>
                      <m:r>
                        <a:rPr lang="en-US" i="1"/>
                        <m:t>|2 2&gt; =|2 0&gt;</m:t>
                      </m:r>
                    </m:oMath>
                  </m:oMathPara>
                </a14:m>
                <a:endParaRPr lang="en-KR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7BAC11-DDB8-ED66-E48F-37DBD0605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344" y="3452656"/>
                <a:ext cx="3683725" cy="2585323"/>
              </a:xfrm>
              <a:prstGeom prst="rect">
                <a:avLst/>
              </a:prstGeom>
              <a:blipFill>
                <a:blip r:embed="rId5"/>
                <a:stretch>
                  <a:fillRect b="-146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5D8E9BA-8D24-40BC-9183-BB415754B963}"/>
                  </a:ext>
                </a:extLst>
              </p:cNvPr>
              <p:cNvSpPr/>
              <p:nvPr/>
            </p:nvSpPr>
            <p:spPr>
              <a:xfrm>
                <a:off x="6693714" y="3533504"/>
                <a:ext cx="3428824" cy="23742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KR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KR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KR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KR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KR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KR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KR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KR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KR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KR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KR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KR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KR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KR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KR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KR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KR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KR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KR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KR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KR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KR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KR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KR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KR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KR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KR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KR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KR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KR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KR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KR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KR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KR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KR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KR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KR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KR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KR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KR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KR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plcHide m:val="on"/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KR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KR" i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KR" i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KR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plcHide m:val="on"/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KR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KR" i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KR" i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KR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plcHide m:val="on"/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KR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KR" i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KR" i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KR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KR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KR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KR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KR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KR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KR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KR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KR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plcHide m:val="on"/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KR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KR" i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KR" i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KR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plcHide m:val="on"/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KR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KR" i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KR" i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KR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plcHide m:val="on"/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KR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KR" i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KR" i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KR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KR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KR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KR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KR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KR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KR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KR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KR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KR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KR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KR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KR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KR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KR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KR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KR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KR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KR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KR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KR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KR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KR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plcHide m:val="on"/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KR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KR" i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KR" i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KR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KR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KR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KR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KR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KR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KR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plcHide m:val="on"/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KR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KR" i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KR" i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KR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plcHide m:val="on"/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KR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KR" i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KR" i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KR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5D8E9BA-8D24-40BC-9183-BB415754B9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3714" y="3533504"/>
                <a:ext cx="3428824" cy="2374240"/>
              </a:xfrm>
              <a:prstGeom prst="rect">
                <a:avLst/>
              </a:prstGeom>
              <a:blipFill>
                <a:blip r:embed="rId6"/>
                <a:stretch>
                  <a:fillRect b="-532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6825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DB9943-C7CF-41D7-8B83-05EDC7670650}"/>
              </a:ext>
            </a:extLst>
          </p:cNvPr>
          <p:cNvSpPr txBox="1"/>
          <p:nvPr/>
        </p:nvSpPr>
        <p:spPr>
          <a:xfrm>
            <a:off x="504873" y="545439"/>
            <a:ext cx="52689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Ternary addition </a:t>
            </a:r>
            <a:endParaRPr lang="ko-KR" altLang="en-US" sz="50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4" name="Picture 4" descr="GitHub - Qiskit/qiskit: Qiskit is an open-source SDK for working with  quantum computers at the level of circuits, algorithms, and application  modules.">
            <a:extLst>
              <a:ext uri="{FF2B5EF4-FFF2-40B4-BE49-F238E27FC236}">
                <a16:creationId xmlns:a16="http://schemas.microsoft.com/office/drawing/2014/main" id="{707E59E8-7BCA-0A08-A624-249FD73094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405" b="18787"/>
          <a:stretch/>
        </p:blipFill>
        <p:spPr bwMode="auto">
          <a:xfrm>
            <a:off x="9687757" y="327379"/>
            <a:ext cx="2206978" cy="64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3FB025D-976A-9225-5768-03CF4E2821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93046"/>
              </p:ext>
            </p:extLst>
          </p:nvPr>
        </p:nvGraphicFramePr>
        <p:xfrm>
          <a:off x="1672590" y="2205989"/>
          <a:ext cx="3147604" cy="30844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6901">
                  <a:extLst>
                    <a:ext uri="{9D8B030D-6E8A-4147-A177-3AD203B41FA5}">
                      <a16:colId xmlns:a16="http://schemas.microsoft.com/office/drawing/2014/main" val="4253986170"/>
                    </a:ext>
                  </a:extLst>
                </a:gridCol>
                <a:gridCol w="786901">
                  <a:extLst>
                    <a:ext uri="{9D8B030D-6E8A-4147-A177-3AD203B41FA5}">
                      <a16:colId xmlns:a16="http://schemas.microsoft.com/office/drawing/2014/main" val="3384072286"/>
                    </a:ext>
                  </a:extLst>
                </a:gridCol>
                <a:gridCol w="786901">
                  <a:extLst>
                    <a:ext uri="{9D8B030D-6E8A-4147-A177-3AD203B41FA5}">
                      <a16:colId xmlns:a16="http://schemas.microsoft.com/office/drawing/2014/main" val="2971300687"/>
                    </a:ext>
                  </a:extLst>
                </a:gridCol>
                <a:gridCol w="786901">
                  <a:extLst>
                    <a:ext uri="{9D8B030D-6E8A-4147-A177-3AD203B41FA5}">
                      <a16:colId xmlns:a16="http://schemas.microsoft.com/office/drawing/2014/main" val="3994294147"/>
                    </a:ext>
                  </a:extLst>
                </a:gridCol>
              </a:tblGrid>
              <a:tr h="771117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SUM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0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1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2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95179806"/>
                  </a:ext>
                </a:extLst>
              </a:tr>
              <a:tr h="77111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0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0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1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2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19893344"/>
                  </a:ext>
                </a:extLst>
              </a:tr>
              <a:tr h="77111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1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1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2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0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05111236"/>
                  </a:ext>
                </a:extLst>
              </a:tr>
              <a:tr h="77111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2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2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0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1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89613847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C756DDC-2872-BFF6-07B9-9A571DAA4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192886"/>
              </p:ext>
            </p:extLst>
          </p:nvPr>
        </p:nvGraphicFramePr>
        <p:xfrm>
          <a:off x="6322966" y="2205989"/>
          <a:ext cx="3147604" cy="30844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6901">
                  <a:extLst>
                    <a:ext uri="{9D8B030D-6E8A-4147-A177-3AD203B41FA5}">
                      <a16:colId xmlns:a16="http://schemas.microsoft.com/office/drawing/2014/main" val="1470741190"/>
                    </a:ext>
                  </a:extLst>
                </a:gridCol>
                <a:gridCol w="786901">
                  <a:extLst>
                    <a:ext uri="{9D8B030D-6E8A-4147-A177-3AD203B41FA5}">
                      <a16:colId xmlns:a16="http://schemas.microsoft.com/office/drawing/2014/main" val="4056899868"/>
                    </a:ext>
                  </a:extLst>
                </a:gridCol>
                <a:gridCol w="786901">
                  <a:extLst>
                    <a:ext uri="{9D8B030D-6E8A-4147-A177-3AD203B41FA5}">
                      <a16:colId xmlns:a16="http://schemas.microsoft.com/office/drawing/2014/main" val="4182554615"/>
                    </a:ext>
                  </a:extLst>
                </a:gridCol>
                <a:gridCol w="786901">
                  <a:extLst>
                    <a:ext uri="{9D8B030D-6E8A-4147-A177-3AD203B41FA5}">
                      <a16:colId xmlns:a16="http://schemas.microsoft.com/office/drawing/2014/main" val="256722166"/>
                    </a:ext>
                  </a:extLst>
                </a:gridCol>
              </a:tblGrid>
              <a:tr h="771117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CARRY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0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1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2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38445866"/>
                  </a:ext>
                </a:extLst>
              </a:tr>
              <a:tr h="77111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0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0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0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0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88263585"/>
                  </a:ext>
                </a:extLst>
              </a:tr>
              <a:tr h="77111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1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0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0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1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2836957"/>
                  </a:ext>
                </a:extLst>
              </a:tr>
              <a:tr h="77111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2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0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1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1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60498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3541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6DEC5-6129-4C9E-B0A7-95CFEA07ACBD}"/>
              </a:ext>
            </a:extLst>
          </p:cNvPr>
          <p:cNvSpPr txBox="1"/>
          <p:nvPr/>
        </p:nvSpPr>
        <p:spPr>
          <a:xfrm>
            <a:off x="1614851" y="2035356"/>
            <a:ext cx="6510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3600" b="1" dirty="0">
                <a:solidFill>
                  <a:srgbClr val="891A1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03. Future Follow-ups #1</a:t>
            </a:r>
            <a:endParaRPr lang="ko-KR" altLang="en-US" sz="3600" b="1" dirty="0">
              <a:solidFill>
                <a:srgbClr val="891A1C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7D9ECF-5DF2-4BCE-ACE3-23D1DE4623A2}"/>
              </a:ext>
            </a:extLst>
          </p:cNvPr>
          <p:cNvSpPr txBox="1"/>
          <p:nvPr/>
        </p:nvSpPr>
        <p:spPr>
          <a:xfrm>
            <a:off x="1682808" y="2821629"/>
            <a:ext cx="5858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IBM Challenge Topic #1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775A28-3936-4D54-B6C8-AE495EAC97E8}"/>
              </a:ext>
            </a:extLst>
          </p:cNvPr>
          <p:cNvSpPr txBox="1"/>
          <p:nvPr/>
        </p:nvSpPr>
        <p:spPr>
          <a:xfrm>
            <a:off x="1166949" y="3857228"/>
            <a:ext cx="7519851" cy="394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ko-KR" sz="3600" spc="-150" dirty="0">
                <a:solidFill>
                  <a:schemeClr val="bg2">
                    <a:lumMod val="25000"/>
                  </a:schemeClr>
                </a:solidFill>
                <a:ea typeface="맑은 고딕" panose="020B0503020000020004" pitchFamily="50" charset="-127"/>
              </a:rPr>
              <a:t>Error Correction</a:t>
            </a:r>
          </a:p>
        </p:txBody>
      </p:sp>
      <p:pic>
        <p:nvPicPr>
          <p:cNvPr id="7" name="Picture 4" descr="GitHub - Qiskit/qiskit: Qiskit is an open-source SDK for working with  quantum computers at the level of circuits, algorithms, and application  modules.">
            <a:extLst>
              <a:ext uri="{FF2B5EF4-FFF2-40B4-BE49-F238E27FC236}">
                <a16:creationId xmlns:a16="http://schemas.microsoft.com/office/drawing/2014/main" id="{32AED51A-EBC4-F603-4257-1758CFE73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405" b="18787"/>
          <a:stretch/>
        </p:blipFill>
        <p:spPr bwMode="auto">
          <a:xfrm>
            <a:off x="9687757" y="327379"/>
            <a:ext cx="2206978" cy="64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94D51-306F-EE42-4A6F-D5BD13FFA5CA}"/>
              </a:ext>
            </a:extLst>
          </p:cNvPr>
          <p:cNvSpPr/>
          <p:nvPr/>
        </p:nvSpPr>
        <p:spPr>
          <a:xfrm>
            <a:off x="10541726" y="3426154"/>
            <a:ext cx="483325" cy="25884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F7448B-4979-BF07-E427-A772D87187E9}"/>
              </a:ext>
            </a:extLst>
          </p:cNvPr>
          <p:cNvSpPr txBox="1"/>
          <p:nvPr/>
        </p:nvSpPr>
        <p:spPr>
          <a:xfrm>
            <a:off x="131435" y="2377440"/>
            <a:ext cx="430887" cy="231488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r>
              <a:rPr lang="en-US" altLang="ko-KR" sz="1600" dirty="0">
                <a:solidFill>
                  <a:schemeClr val="bg1">
                    <a:alpha val="33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Team </a:t>
            </a:r>
            <a:r>
              <a:rPr lang="en-US" altLang="ko-KR" sz="1600" dirty="0" err="1">
                <a:solidFill>
                  <a:schemeClr val="bg1">
                    <a:alpha val="33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Sogang’s</a:t>
            </a:r>
            <a:r>
              <a:rPr lang="en-US" altLang="ko-KR" sz="1600" dirty="0">
                <a:solidFill>
                  <a:schemeClr val="bg1">
                    <a:alpha val="33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Cat</a:t>
            </a:r>
            <a:endParaRPr lang="ko-KR" altLang="en-US" sz="1600" dirty="0">
              <a:solidFill>
                <a:schemeClr val="bg1">
                  <a:alpha val="33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4958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6DEC5-6129-4C9E-B0A7-95CFEA07ACBD}"/>
              </a:ext>
            </a:extLst>
          </p:cNvPr>
          <p:cNvSpPr txBox="1"/>
          <p:nvPr/>
        </p:nvSpPr>
        <p:spPr>
          <a:xfrm>
            <a:off x="1614851" y="2035356"/>
            <a:ext cx="6510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3600" b="1" dirty="0">
                <a:solidFill>
                  <a:srgbClr val="891A1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03. Future Follow-ups #2</a:t>
            </a:r>
            <a:endParaRPr lang="ko-KR" altLang="en-US" sz="3600" b="1" dirty="0">
              <a:solidFill>
                <a:srgbClr val="891A1C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7D9ECF-5DF2-4BCE-ACE3-23D1DE4623A2}"/>
              </a:ext>
            </a:extLst>
          </p:cNvPr>
          <p:cNvSpPr txBox="1"/>
          <p:nvPr/>
        </p:nvSpPr>
        <p:spPr>
          <a:xfrm>
            <a:off x="1682808" y="2821629"/>
            <a:ext cx="5858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IBM Challenge Topic #1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775A28-3936-4D54-B6C8-AE495EAC97E8}"/>
              </a:ext>
            </a:extLst>
          </p:cNvPr>
          <p:cNvSpPr txBox="1"/>
          <p:nvPr/>
        </p:nvSpPr>
        <p:spPr>
          <a:xfrm>
            <a:off x="1166949" y="3857228"/>
            <a:ext cx="7519851" cy="1449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ts val="2100"/>
              </a:lnSpc>
              <a:buAutoNum type="arabicPeriod"/>
            </a:pPr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  <a:ea typeface="맑은 고딕" panose="020B0503020000020004" pitchFamily="50" charset="-127"/>
              </a:rPr>
              <a:t>Building necessary qutrit gates 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ea typeface="맑은 고딕" panose="020B0503020000020004" pitchFamily="50" charset="-127"/>
              </a:rPr>
              <a:t>(single/multiple)</a:t>
            </a:r>
          </a:p>
          <a:p>
            <a:pPr marL="514350" indent="-514350">
              <a:lnSpc>
                <a:spcPts val="2100"/>
              </a:lnSpc>
              <a:buAutoNum type="arabicPeriod"/>
            </a:pPr>
            <a:endParaRPr lang="en-US" altLang="ko-KR" sz="2800" spc="-150" dirty="0">
              <a:solidFill>
                <a:schemeClr val="bg2">
                  <a:lumMod val="25000"/>
                </a:schemeClr>
              </a:solidFill>
              <a:ea typeface="맑은 고딕" panose="020B0503020000020004" pitchFamily="50" charset="-127"/>
            </a:endParaRPr>
          </a:p>
          <a:p>
            <a:pPr marL="514350" indent="-514350">
              <a:lnSpc>
                <a:spcPts val="2100"/>
              </a:lnSpc>
              <a:buAutoNum type="arabicPeriod"/>
            </a:pPr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  <a:ea typeface="맑은 고딕" panose="020B0503020000020004" pitchFamily="50" charset="-127"/>
              </a:rPr>
              <a:t>Construct arithmetic machine using qutrit gates </a:t>
            </a:r>
          </a:p>
          <a:p>
            <a:pPr marL="514350" indent="-514350">
              <a:lnSpc>
                <a:spcPts val="2100"/>
              </a:lnSpc>
              <a:buAutoNum type="arabicPeriod"/>
            </a:pPr>
            <a:endParaRPr lang="en-US" altLang="ko-KR" sz="2800" spc="-150" dirty="0">
              <a:solidFill>
                <a:schemeClr val="bg2">
                  <a:lumMod val="25000"/>
                </a:schemeClr>
              </a:solidFill>
              <a:ea typeface="맑은 고딕" panose="020B0503020000020004" pitchFamily="50" charset="-127"/>
            </a:endParaRPr>
          </a:p>
        </p:txBody>
      </p:sp>
      <p:pic>
        <p:nvPicPr>
          <p:cNvPr id="7" name="Picture 4" descr="GitHub - Qiskit/qiskit: Qiskit is an open-source SDK for working with  quantum computers at the level of circuits, algorithms, and application  modules.">
            <a:extLst>
              <a:ext uri="{FF2B5EF4-FFF2-40B4-BE49-F238E27FC236}">
                <a16:creationId xmlns:a16="http://schemas.microsoft.com/office/drawing/2014/main" id="{32AED51A-EBC4-F603-4257-1758CFE73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405" b="18787"/>
          <a:stretch/>
        </p:blipFill>
        <p:spPr bwMode="auto">
          <a:xfrm>
            <a:off x="9687757" y="327379"/>
            <a:ext cx="2206978" cy="64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94D51-306F-EE42-4A6F-D5BD13FFA5CA}"/>
              </a:ext>
            </a:extLst>
          </p:cNvPr>
          <p:cNvSpPr/>
          <p:nvPr/>
        </p:nvSpPr>
        <p:spPr>
          <a:xfrm>
            <a:off x="10541726" y="3426154"/>
            <a:ext cx="483325" cy="25884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F7448B-4979-BF07-E427-A772D87187E9}"/>
              </a:ext>
            </a:extLst>
          </p:cNvPr>
          <p:cNvSpPr txBox="1"/>
          <p:nvPr/>
        </p:nvSpPr>
        <p:spPr>
          <a:xfrm>
            <a:off x="131435" y="2377440"/>
            <a:ext cx="430887" cy="231488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r>
              <a:rPr lang="en-US" altLang="ko-KR" sz="1600" dirty="0">
                <a:solidFill>
                  <a:schemeClr val="bg1">
                    <a:alpha val="33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Team </a:t>
            </a:r>
            <a:r>
              <a:rPr lang="en-US" altLang="ko-KR" sz="1600" dirty="0" err="1">
                <a:solidFill>
                  <a:schemeClr val="bg1">
                    <a:alpha val="33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Sogang’s</a:t>
            </a:r>
            <a:r>
              <a:rPr lang="en-US" altLang="ko-KR" sz="1600" dirty="0">
                <a:solidFill>
                  <a:schemeClr val="bg1">
                    <a:alpha val="33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Cat</a:t>
            </a:r>
            <a:endParaRPr lang="ko-KR" altLang="en-US" sz="1600" dirty="0">
              <a:solidFill>
                <a:schemeClr val="bg1">
                  <a:alpha val="33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2757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DB9943-C7CF-41D7-8B83-05EDC7670650}"/>
              </a:ext>
            </a:extLst>
          </p:cNvPr>
          <p:cNvSpPr txBox="1"/>
          <p:nvPr/>
        </p:nvSpPr>
        <p:spPr>
          <a:xfrm>
            <a:off x="1171079" y="1455600"/>
            <a:ext cx="7803104" cy="1818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5400" b="1" dirty="0">
                <a:solidFill>
                  <a:srgbClr val="A82023"/>
                </a:solidFill>
                <a:latin typeface="+mj-ea"/>
                <a:cs typeface="맑은 고딕 Semilight" panose="020B0502040204020203" pitchFamily="50" charset="-127"/>
              </a:rPr>
              <a:t>Quantum Calculator</a:t>
            </a:r>
          </a:p>
          <a:p>
            <a:pPr>
              <a:spcBef>
                <a:spcPts val="500"/>
              </a:spcBef>
            </a:pPr>
            <a:r>
              <a:rPr lang="en-US" altLang="ko-KR" sz="5400" b="1" dirty="0">
                <a:solidFill>
                  <a:srgbClr val="A82023"/>
                </a:solidFill>
                <a:latin typeface="+mj-ea"/>
                <a:cs typeface="맑은 고딕 Semilight" panose="020B0502040204020203" pitchFamily="50" charset="-127"/>
              </a:rPr>
              <a:t>by using qu</a:t>
            </a:r>
            <a:r>
              <a:rPr lang="en-US" altLang="ko-KR" sz="5400" b="1" dirty="0">
                <a:solidFill>
                  <a:srgbClr val="A82023"/>
                </a:solidFill>
                <a:latin typeface="Arial Rounded MT Bold" panose="020F0704030504030204" pitchFamily="34" charset="77"/>
                <a:cs typeface="맑은 고딕 Semilight" panose="020B0502040204020203" pitchFamily="50" charset="-127"/>
              </a:rPr>
              <a:t>trit</a:t>
            </a:r>
            <a:endParaRPr lang="ko-KR" altLang="en-US" sz="5400" b="1" dirty="0">
              <a:solidFill>
                <a:srgbClr val="A82023"/>
              </a:solidFill>
              <a:latin typeface="Arial Rounded MT Bold" panose="020F0704030504030204" pitchFamily="34" charset="77"/>
              <a:cs typeface="맑은 고딕 Semilight" panose="020B0502040204020203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287BAC-07A7-4B55-BA98-44A8222903AE}"/>
              </a:ext>
            </a:extLst>
          </p:cNvPr>
          <p:cNvSpPr txBox="1"/>
          <p:nvPr/>
        </p:nvSpPr>
        <p:spPr>
          <a:xfrm>
            <a:off x="1241571" y="2394319"/>
            <a:ext cx="92536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Picture 4" descr="GitHub - Qiskit/qiskit: Qiskit is an open-source SDK for working with  quantum computers at the level of circuits, algorithms, and application  modules.">
            <a:extLst>
              <a:ext uri="{FF2B5EF4-FFF2-40B4-BE49-F238E27FC236}">
                <a16:creationId xmlns:a16="http://schemas.microsoft.com/office/drawing/2014/main" id="{707E59E8-7BCA-0A08-A624-249FD73094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405" b="18787"/>
          <a:stretch/>
        </p:blipFill>
        <p:spPr bwMode="auto">
          <a:xfrm>
            <a:off x="9687757" y="327379"/>
            <a:ext cx="2206978" cy="64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259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85AC40-0DE2-4204-93F1-E29FD6C72110}"/>
              </a:ext>
            </a:extLst>
          </p:cNvPr>
          <p:cNvSpPr txBox="1"/>
          <p:nvPr/>
        </p:nvSpPr>
        <p:spPr>
          <a:xfrm>
            <a:off x="4836769" y="3079062"/>
            <a:ext cx="65490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6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Go Q-computer!</a:t>
            </a:r>
            <a:endParaRPr lang="ko-KR" altLang="en-US" sz="6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EA79270-7E33-43B7-A3DE-3C3865D44775}"/>
              </a:ext>
            </a:extLst>
          </p:cNvPr>
          <p:cNvSpPr/>
          <p:nvPr/>
        </p:nvSpPr>
        <p:spPr>
          <a:xfrm>
            <a:off x="4962604" y="4284631"/>
            <a:ext cx="6199464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AE72D-6B61-4203-8F7C-9BE31A630659}"/>
              </a:ext>
            </a:extLst>
          </p:cNvPr>
          <p:cNvSpPr txBox="1"/>
          <p:nvPr/>
        </p:nvSpPr>
        <p:spPr>
          <a:xfrm>
            <a:off x="8498049" y="4449995"/>
            <a:ext cx="3045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Team </a:t>
            </a:r>
            <a:r>
              <a:rPr lang="en-US" altLang="ko-KR" spc="-150" dirty="0" err="1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Sogan</a:t>
            </a:r>
            <a:r>
              <a:rPr lang="en-US" altLang="ko-KR" spc="-150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;’s Cat</a:t>
            </a:r>
            <a:endParaRPr lang="ko-KR" altLang="en-US" spc="-150" dirty="0">
              <a:solidFill>
                <a:schemeClr val="bg1"/>
              </a:solidFill>
              <a:latin typeface="+mn-ea"/>
              <a:cs typeface="맑은 고딕 Semilight" panose="020B0502040204020203" pitchFamily="50" charset="-127"/>
            </a:endParaRPr>
          </a:p>
        </p:txBody>
      </p:sp>
      <p:pic>
        <p:nvPicPr>
          <p:cNvPr id="6" name="Picture 4" descr="GitHub - Qiskit/qiskit: Qiskit is an open-source SDK for working with  quantum computers at the level of circuits, algorithms, and application  modules.">
            <a:extLst>
              <a:ext uri="{FF2B5EF4-FFF2-40B4-BE49-F238E27FC236}">
                <a16:creationId xmlns:a16="http://schemas.microsoft.com/office/drawing/2014/main" id="{10149655-CA96-D714-80EB-8CD3E8E30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405" b="18787"/>
          <a:stretch/>
        </p:blipFill>
        <p:spPr bwMode="auto">
          <a:xfrm>
            <a:off x="9687757" y="327379"/>
            <a:ext cx="2206978" cy="64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534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30EF60-7D3C-4553-A6E9-336444B921D1}"/>
              </a:ext>
            </a:extLst>
          </p:cNvPr>
          <p:cNvSpPr txBox="1"/>
          <p:nvPr/>
        </p:nvSpPr>
        <p:spPr>
          <a:xfrm>
            <a:off x="1100635" y="930680"/>
            <a:ext cx="5879285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53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Team</a:t>
            </a:r>
            <a:r>
              <a:rPr lang="ko-KR" altLang="en-US" sz="53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53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members</a:t>
            </a:r>
            <a:endParaRPr lang="ko-KR" altLang="en-US" sz="53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2C6EDBC-D61E-48A8-8C5B-217A9A428BC3}"/>
              </a:ext>
            </a:extLst>
          </p:cNvPr>
          <p:cNvCxnSpPr>
            <a:cxnSpLocks/>
          </p:cNvCxnSpPr>
          <p:nvPr/>
        </p:nvCxnSpPr>
        <p:spPr>
          <a:xfrm>
            <a:off x="1206313" y="1906257"/>
            <a:ext cx="49724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4" descr="GitHub - Qiskit/qiskit: Qiskit is an open-source SDK for working with  quantum computers at the level of circuits, algorithms, and application  modules.">
            <a:extLst>
              <a:ext uri="{FF2B5EF4-FFF2-40B4-BE49-F238E27FC236}">
                <a16:creationId xmlns:a16="http://schemas.microsoft.com/office/drawing/2014/main" id="{DCB48CCD-B54D-AD76-52AE-6430C16DFF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405" b="18787"/>
          <a:stretch/>
        </p:blipFill>
        <p:spPr bwMode="auto">
          <a:xfrm>
            <a:off x="9687757" y="327379"/>
            <a:ext cx="2206978" cy="64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564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30EF60-7D3C-4553-A6E9-336444B921D1}"/>
              </a:ext>
            </a:extLst>
          </p:cNvPr>
          <p:cNvSpPr txBox="1"/>
          <p:nvPr/>
        </p:nvSpPr>
        <p:spPr>
          <a:xfrm>
            <a:off x="1283515" y="1231128"/>
            <a:ext cx="4311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53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CONTENTS</a:t>
            </a:r>
            <a:endParaRPr lang="ko-KR" altLang="en-US" sz="53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AC6B7-B003-4158-BE36-6FEFA87CD365}"/>
              </a:ext>
            </a:extLst>
          </p:cNvPr>
          <p:cNvSpPr txBox="1"/>
          <p:nvPr/>
        </p:nvSpPr>
        <p:spPr>
          <a:xfrm>
            <a:off x="1389193" y="2651045"/>
            <a:ext cx="57736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01. Challenge Problem 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46F765-7080-4357-964A-84855B0B0B21}"/>
              </a:ext>
            </a:extLst>
          </p:cNvPr>
          <p:cNvSpPr txBox="1"/>
          <p:nvPr/>
        </p:nvSpPr>
        <p:spPr>
          <a:xfrm>
            <a:off x="1389192" y="3726234"/>
            <a:ext cx="77286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02. Issues and Our Attempts 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AE36E6-CE95-4D4B-BE66-1B99BDFD10AA}"/>
              </a:ext>
            </a:extLst>
          </p:cNvPr>
          <p:cNvSpPr txBox="1"/>
          <p:nvPr/>
        </p:nvSpPr>
        <p:spPr>
          <a:xfrm>
            <a:off x="1389193" y="4799326"/>
            <a:ext cx="6862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03. Future Follow-ups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2C6EDBC-D61E-48A8-8C5B-217A9A428BC3}"/>
              </a:ext>
            </a:extLst>
          </p:cNvPr>
          <p:cNvCxnSpPr>
            <a:cxnSpLocks/>
          </p:cNvCxnSpPr>
          <p:nvPr/>
        </p:nvCxnSpPr>
        <p:spPr>
          <a:xfrm>
            <a:off x="1389193" y="2206705"/>
            <a:ext cx="35687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4" descr="GitHub - Qiskit/qiskit: Qiskit is an open-source SDK for working with  quantum computers at the level of circuits, algorithms, and application  modules.">
            <a:extLst>
              <a:ext uri="{FF2B5EF4-FFF2-40B4-BE49-F238E27FC236}">
                <a16:creationId xmlns:a16="http://schemas.microsoft.com/office/drawing/2014/main" id="{DCB48CCD-B54D-AD76-52AE-6430C16DFF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405" b="18787"/>
          <a:stretch/>
        </p:blipFill>
        <p:spPr bwMode="auto">
          <a:xfrm>
            <a:off x="9687757" y="327379"/>
            <a:ext cx="2206978" cy="64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148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6DEC5-6129-4C9E-B0A7-95CFEA07ACBD}"/>
              </a:ext>
            </a:extLst>
          </p:cNvPr>
          <p:cNvSpPr txBox="1"/>
          <p:nvPr/>
        </p:nvSpPr>
        <p:spPr>
          <a:xfrm>
            <a:off x="1614853" y="2035356"/>
            <a:ext cx="5858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3600" b="1" dirty="0">
                <a:solidFill>
                  <a:srgbClr val="891A1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01.</a:t>
            </a:r>
            <a:r>
              <a:rPr lang="ko-KR" altLang="en-US" sz="3600" b="1" dirty="0">
                <a:solidFill>
                  <a:srgbClr val="891A1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3600" b="1" dirty="0">
                <a:solidFill>
                  <a:srgbClr val="891A1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Challenge Problem</a:t>
            </a:r>
            <a:endParaRPr lang="ko-KR" altLang="en-US" sz="3600" b="1" dirty="0">
              <a:solidFill>
                <a:srgbClr val="891A1C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7D9ECF-5DF2-4BCE-ACE3-23D1DE4623A2}"/>
              </a:ext>
            </a:extLst>
          </p:cNvPr>
          <p:cNvSpPr txBox="1"/>
          <p:nvPr/>
        </p:nvSpPr>
        <p:spPr>
          <a:xfrm>
            <a:off x="1682808" y="2821629"/>
            <a:ext cx="5858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IBM Challenge Topic #1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775A28-3936-4D54-B6C8-AE495EAC97E8}"/>
              </a:ext>
            </a:extLst>
          </p:cNvPr>
          <p:cNvSpPr txBox="1"/>
          <p:nvPr/>
        </p:nvSpPr>
        <p:spPr>
          <a:xfrm>
            <a:off x="1682808" y="3857228"/>
            <a:ext cx="5858895" cy="911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  <a:ea typeface="맑은 고딕" panose="020B0503020000020004" pitchFamily="50" charset="-127"/>
              </a:rPr>
              <a:t>Build your minimal quantum circuit</a:t>
            </a:r>
          </a:p>
          <a:p>
            <a:pPr>
              <a:lnSpc>
                <a:spcPts val="2100"/>
              </a:lnSpc>
            </a:pPr>
            <a:endParaRPr lang="en-US" altLang="ko-KR" sz="2800" spc="-150" dirty="0">
              <a:solidFill>
                <a:schemeClr val="bg2">
                  <a:lumMod val="25000"/>
                </a:schemeClr>
              </a:solidFill>
              <a:ea typeface="맑은 고딕" panose="020B0503020000020004" pitchFamily="50" charset="-127"/>
            </a:endParaRPr>
          </a:p>
          <a:p>
            <a:pPr>
              <a:lnSpc>
                <a:spcPts val="2100"/>
              </a:lnSpc>
            </a:pPr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  <a:ea typeface="맑은 고딕" panose="020B0503020000020004" pitchFamily="50" charset="-127"/>
              </a:rPr>
              <a:t>- Making a quantum calculator</a:t>
            </a:r>
          </a:p>
        </p:txBody>
      </p:sp>
      <p:pic>
        <p:nvPicPr>
          <p:cNvPr id="7" name="Picture 4" descr="GitHub - Qiskit/qiskit: Qiskit is an open-source SDK for working with  quantum computers at the level of circuits, algorithms, and application  modules.">
            <a:extLst>
              <a:ext uri="{FF2B5EF4-FFF2-40B4-BE49-F238E27FC236}">
                <a16:creationId xmlns:a16="http://schemas.microsoft.com/office/drawing/2014/main" id="{32AED51A-EBC4-F603-4257-1758CFE73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405" b="18787"/>
          <a:stretch/>
        </p:blipFill>
        <p:spPr bwMode="auto">
          <a:xfrm>
            <a:off x="9687757" y="327379"/>
            <a:ext cx="2206978" cy="64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94D51-306F-EE42-4A6F-D5BD13FFA5CA}"/>
              </a:ext>
            </a:extLst>
          </p:cNvPr>
          <p:cNvSpPr/>
          <p:nvPr/>
        </p:nvSpPr>
        <p:spPr>
          <a:xfrm>
            <a:off x="10541726" y="3426154"/>
            <a:ext cx="483325" cy="25884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F7448B-4979-BF07-E427-A772D87187E9}"/>
              </a:ext>
            </a:extLst>
          </p:cNvPr>
          <p:cNvSpPr txBox="1"/>
          <p:nvPr/>
        </p:nvSpPr>
        <p:spPr>
          <a:xfrm>
            <a:off x="131435" y="2377440"/>
            <a:ext cx="430887" cy="231488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r>
              <a:rPr lang="en-US" altLang="ko-KR" sz="1600" dirty="0">
                <a:solidFill>
                  <a:schemeClr val="bg1">
                    <a:alpha val="33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Team </a:t>
            </a:r>
            <a:r>
              <a:rPr lang="en-US" altLang="ko-KR" sz="1600" dirty="0" err="1">
                <a:solidFill>
                  <a:schemeClr val="bg1">
                    <a:alpha val="33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Sogang’s</a:t>
            </a:r>
            <a:r>
              <a:rPr lang="en-US" altLang="ko-KR" sz="1600" dirty="0">
                <a:solidFill>
                  <a:schemeClr val="bg1">
                    <a:alpha val="33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Cat</a:t>
            </a:r>
            <a:endParaRPr lang="ko-KR" altLang="en-US" sz="1600" dirty="0">
              <a:solidFill>
                <a:schemeClr val="bg1">
                  <a:alpha val="33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8292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DB9943-C7CF-41D7-8B83-05EDC7670650}"/>
              </a:ext>
            </a:extLst>
          </p:cNvPr>
          <p:cNvSpPr txBox="1"/>
          <p:nvPr/>
        </p:nvSpPr>
        <p:spPr>
          <a:xfrm>
            <a:off x="621359" y="821669"/>
            <a:ext cx="102850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Build your minimal quantum circuit</a:t>
            </a:r>
          </a:p>
          <a:p>
            <a:r>
              <a:rPr lang="en-US" altLang="ko-KR" sz="4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-&gt; Making a quantum calculator</a:t>
            </a:r>
            <a:endParaRPr lang="ko-KR" altLang="en-US" sz="40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287BAC-07A7-4B55-BA98-44A8222903AE}"/>
              </a:ext>
            </a:extLst>
          </p:cNvPr>
          <p:cNvSpPr txBox="1"/>
          <p:nvPr/>
        </p:nvSpPr>
        <p:spPr>
          <a:xfrm>
            <a:off x="621359" y="2338952"/>
            <a:ext cx="9253629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/>
              <a:t>B</a:t>
            </a:r>
            <a:r>
              <a:rPr lang="en-KR" sz="2400" b="1" dirty="0"/>
              <a:t>uild a minimal 4-digit numbers quantum adder circuit</a:t>
            </a:r>
          </a:p>
          <a:p>
            <a:pPr lvl="0"/>
            <a:endParaRPr lang="en-KR" sz="2400" b="1" dirty="0"/>
          </a:p>
          <a:p>
            <a:pPr lvl="0"/>
            <a:r>
              <a:rPr lang="en-US" sz="2400" b="1" dirty="0"/>
              <a:t>Try to reduce the error of the adder on the real device, </a:t>
            </a:r>
          </a:p>
          <a:p>
            <a:pPr lvl="0"/>
            <a:r>
              <a:rPr lang="en-US" sz="2400" b="1" dirty="0"/>
              <a:t>IBM Quantum Systems, as much as possible. </a:t>
            </a:r>
          </a:p>
          <a:p>
            <a:pPr lvl="0"/>
            <a:endParaRPr lang="en-KR" sz="2200" b="1" dirty="0"/>
          </a:p>
          <a:p>
            <a:pPr lvl="0"/>
            <a:r>
              <a:rPr lang="en-US" sz="2000" b="1" dirty="0"/>
              <a:t>Additional challenge: </a:t>
            </a:r>
          </a:p>
          <a:p>
            <a:pPr lvl="0"/>
            <a:r>
              <a:rPr lang="en-US" sz="2000" b="1" dirty="0"/>
              <a:t>Try to make the UI of a quantum calculator. </a:t>
            </a:r>
          </a:p>
          <a:p>
            <a:pPr lvl="0"/>
            <a:endParaRPr lang="en-US" sz="2000" b="1" dirty="0"/>
          </a:p>
          <a:p>
            <a:r>
              <a:rPr lang="en-US" sz="2000" b="1" dirty="0"/>
              <a:t>* The number of QPUs is limited to 7</a:t>
            </a:r>
            <a:endParaRPr lang="en-KR" sz="2000" b="1" dirty="0"/>
          </a:p>
          <a:p>
            <a:endParaRPr lang="en-US" altLang="ko-KR" sz="22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Picture 4" descr="GitHub - Qiskit/qiskit: Qiskit is an open-source SDK for working with  quantum computers at the level of circuits, algorithms, and application  modules.">
            <a:extLst>
              <a:ext uri="{FF2B5EF4-FFF2-40B4-BE49-F238E27FC236}">
                <a16:creationId xmlns:a16="http://schemas.microsoft.com/office/drawing/2014/main" id="{707E59E8-7BCA-0A08-A624-249FD73094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405" b="18787"/>
          <a:stretch/>
        </p:blipFill>
        <p:spPr bwMode="auto">
          <a:xfrm>
            <a:off x="9687757" y="327379"/>
            <a:ext cx="2206978" cy="64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493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6DEC5-6129-4C9E-B0A7-95CFEA07ACBD}"/>
              </a:ext>
            </a:extLst>
          </p:cNvPr>
          <p:cNvSpPr txBox="1"/>
          <p:nvPr/>
        </p:nvSpPr>
        <p:spPr>
          <a:xfrm>
            <a:off x="1614851" y="2035356"/>
            <a:ext cx="6510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3600" b="1" dirty="0">
                <a:solidFill>
                  <a:srgbClr val="891A1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02. Issues and Our Attempts</a:t>
            </a:r>
            <a:endParaRPr lang="ko-KR" altLang="en-US" sz="3600" b="1" dirty="0">
              <a:solidFill>
                <a:srgbClr val="891A1C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7D9ECF-5DF2-4BCE-ACE3-23D1DE4623A2}"/>
              </a:ext>
            </a:extLst>
          </p:cNvPr>
          <p:cNvSpPr txBox="1"/>
          <p:nvPr/>
        </p:nvSpPr>
        <p:spPr>
          <a:xfrm>
            <a:off x="1682808" y="2821629"/>
            <a:ext cx="5858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IBM Challenge Topic #1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775A28-3936-4D54-B6C8-AE495EAC97E8}"/>
              </a:ext>
            </a:extLst>
          </p:cNvPr>
          <p:cNvSpPr txBox="1"/>
          <p:nvPr/>
        </p:nvSpPr>
        <p:spPr>
          <a:xfrm>
            <a:off x="1682808" y="3857228"/>
            <a:ext cx="5858895" cy="911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  <a:ea typeface="맑은 고딕" panose="020B0503020000020004" pitchFamily="50" charset="-127"/>
              </a:rPr>
              <a:t>Build your minimal quantum circuit</a:t>
            </a:r>
          </a:p>
          <a:p>
            <a:pPr>
              <a:lnSpc>
                <a:spcPts val="2100"/>
              </a:lnSpc>
            </a:pPr>
            <a:endParaRPr lang="en-US" altLang="ko-KR" sz="2800" spc="-150" dirty="0">
              <a:solidFill>
                <a:schemeClr val="bg2">
                  <a:lumMod val="25000"/>
                </a:schemeClr>
              </a:solidFill>
              <a:ea typeface="맑은 고딕" panose="020B0503020000020004" pitchFamily="50" charset="-127"/>
            </a:endParaRPr>
          </a:p>
          <a:p>
            <a:pPr>
              <a:lnSpc>
                <a:spcPts val="2100"/>
              </a:lnSpc>
            </a:pPr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  <a:ea typeface="맑은 고딕" panose="020B0503020000020004" pitchFamily="50" charset="-127"/>
              </a:rPr>
              <a:t>- Making a quantum calculator</a:t>
            </a:r>
          </a:p>
        </p:txBody>
      </p:sp>
      <p:pic>
        <p:nvPicPr>
          <p:cNvPr id="7" name="Picture 4" descr="GitHub - Qiskit/qiskit: Qiskit is an open-source SDK for working with  quantum computers at the level of circuits, algorithms, and application  modules.">
            <a:extLst>
              <a:ext uri="{FF2B5EF4-FFF2-40B4-BE49-F238E27FC236}">
                <a16:creationId xmlns:a16="http://schemas.microsoft.com/office/drawing/2014/main" id="{32AED51A-EBC4-F603-4257-1758CFE73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405" b="18787"/>
          <a:stretch/>
        </p:blipFill>
        <p:spPr bwMode="auto">
          <a:xfrm>
            <a:off x="9687757" y="327379"/>
            <a:ext cx="2206978" cy="64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C94D51-306F-EE42-4A6F-D5BD13FFA5CA}"/>
              </a:ext>
            </a:extLst>
          </p:cNvPr>
          <p:cNvSpPr/>
          <p:nvPr/>
        </p:nvSpPr>
        <p:spPr>
          <a:xfrm>
            <a:off x="10541726" y="3426154"/>
            <a:ext cx="483325" cy="25884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F7448B-4979-BF07-E427-A772D87187E9}"/>
              </a:ext>
            </a:extLst>
          </p:cNvPr>
          <p:cNvSpPr txBox="1"/>
          <p:nvPr/>
        </p:nvSpPr>
        <p:spPr>
          <a:xfrm>
            <a:off x="131435" y="2377440"/>
            <a:ext cx="430887" cy="231488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r>
              <a:rPr lang="en-US" altLang="ko-KR" sz="1600" dirty="0">
                <a:solidFill>
                  <a:schemeClr val="bg1">
                    <a:alpha val="33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Team </a:t>
            </a:r>
            <a:r>
              <a:rPr lang="en-US" altLang="ko-KR" sz="1600" dirty="0" err="1">
                <a:solidFill>
                  <a:schemeClr val="bg1">
                    <a:alpha val="33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Sogang’s</a:t>
            </a:r>
            <a:r>
              <a:rPr lang="en-US" altLang="ko-KR" sz="1600" dirty="0">
                <a:solidFill>
                  <a:schemeClr val="bg1">
                    <a:alpha val="33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Cat</a:t>
            </a:r>
            <a:endParaRPr lang="ko-KR" altLang="en-US" sz="1600" dirty="0">
              <a:solidFill>
                <a:schemeClr val="bg1">
                  <a:alpha val="33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576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DB9943-C7CF-41D7-8B83-05EDC7670650}"/>
              </a:ext>
            </a:extLst>
          </p:cNvPr>
          <p:cNvSpPr txBox="1"/>
          <p:nvPr/>
        </p:nvSpPr>
        <p:spPr>
          <a:xfrm>
            <a:off x="297265" y="758174"/>
            <a:ext cx="8755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err="1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Qiskit</a:t>
            </a:r>
            <a:r>
              <a:rPr lang="en-US" altLang="ko-KR" sz="4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Realization of 2-digit adder</a:t>
            </a:r>
            <a:endParaRPr lang="ko-KR" altLang="en-US" sz="40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287BAC-07A7-4B55-BA98-44A8222903AE}"/>
              </a:ext>
            </a:extLst>
          </p:cNvPr>
          <p:cNvSpPr txBox="1"/>
          <p:nvPr/>
        </p:nvSpPr>
        <p:spPr>
          <a:xfrm>
            <a:off x="1241571" y="2394319"/>
            <a:ext cx="92536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Picture 4" descr="GitHub - Qiskit/qiskit: Qiskit is an open-source SDK for working with  quantum computers at the level of circuits, algorithms, and application  modules.">
            <a:extLst>
              <a:ext uri="{FF2B5EF4-FFF2-40B4-BE49-F238E27FC236}">
                <a16:creationId xmlns:a16="http://schemas.microsoft.com/office/drawing/2014/main" id="{707E59E8-7BCA-0A08-A624-249FD73094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405" b="18787"/>
          <a:stretch/>
        </p:blipFill>
        <p:spPr bwMode="auto">
          <a:xfrm>
            <a:off x="9687757" y="327379"/>
            <a:ext cx="2206978" cy="64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1" descr="Diagram&#10;&#10;Description automatically generated">
            <a:extLst>
              <a:ext uri="{FF2B5EF4-FFF2-40B4-BE49-F238E27FC236}">
                <a16:creationId xmlns:a16="http://schemas.microsoft.com/office/drawing/2014/main" id="{874A1003-679B-D5E7-91D4-707C54451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13" y="1950157"/>
            <a:ext cx="5670561" cy="407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9128D1AC-C4A3-AAD2-40BF-5DE4F42D2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411" y="2134011"/>
            <a:ext cx="5670561" cy="396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076E68D7-887E-54EA-4C58-F68E741F6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0240" y="134676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KR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F653E8E-8BFF-A0C3-8C73-3294251FE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0240" y="400106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KR" altLang="en-K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endParaRPr kumimoji="0" lang="en-KR" altLang="en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484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DB9943-C7CF-41D7-8B83-05EDC7670650}"/>
              </a:ext>
            </a:extLst>
          </p:cNvPr>
          <p:cNvSpPr txBox="1"/>
          <p:nvPr/>
        </p:nvSpPr>
        <p:spPr>
          <a:xfrm>
            <a:off x="297265" y="484994"/>
            <a:ext cx="70832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Qubit 4-digit Adder</a:t>
            </a:r>
            <a:endParaRPr lang="ko-KR" altLang="en-US" sz="50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287BAC-07A7-4B55-BA98-44A8222903AE}"/>
              </a:ext>
            </a:extLst>
          </p:cNvPr>
          <p:cNvSpPr txBox="1"/>
          <p:nvPr/>
        </p:nvSpPr>
        <p:spPr>
          <a:xfrm>
            <a:off x="7498080" y="2394705"/>
            <a:ext cx="43966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[Issue]</a:t>
            </a:r>
          </a:p>
          <a:p>
            <a:endParaRPr lang="en-US" altLang="ko-KR" sz="2500" b="1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500" b="1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of QIU (7)</a:t>
            </a:r>
          </a:p>
          <a:p>
            <a:r>
              <a:rPr lang="en-US" altLang="ko-KR" sz="2500" b="1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 # of necessary qubits (12)</a:t>
            </a:r>
          </a:p>
        </p:txBody>
      </p:sp>
      <p:pic>
        <p:nvPicPr>
          <p:cNvPr id="4" name="Picture 4" descr="GitHub - Qiskit/qiskit: Qiskit is an open-source SDK for working with  quantum computers at the level of circuits, algorithms, and application  modules.">
            <a:extLst>
              <a:ext uri="{FF2B5EF4-FFF2-40B4-BE49-F238E27FC236}">
                <a16:creationId xmlns:a16="http://schemas.microsoft.com/office/drawing/2014/main" id="{707E59E8-7BCA-0A08-A624-249FD73094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405" b="18787"/>
          <a:stretch/>
        </p:blipFill>
        <p:spPr bwMode="auto">
          <a:xfrm>
            <a:off x="9687757" y="327379"/>
            <a:ext cx="2206978" cy="64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2B89EC02-0102-AC40-AD93-F7D551C08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265" y="1346768"/>
            <a:ext cx="6919023" cy="50852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6D354E-A36F-A51D-07F0-60746110647D}"/>
              </a:ext>
            </a:extLst>
          </p:cNvPr>
          <p:cNvSpPr txBox="1"/>
          <p:nvPr/>
        </p:nvSpPr>
        <p:spPr>
          <a:xfrm>
            <a:off x="7746274" y="5682343"/>
            <a:ext cx="4445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*QIU: Quantum Information Unit</a:t>
            </a:r>
          </a:p>
        </p:txBody>
      </p:sp>
    </p:spTree>
    <p:extLst>
      <p:ext uri="{BB962C8B-B14F-4D97-AF65-F5344CB8AC3E}">
        <p14:creationId xmlns:p14="http://schemas.microsoft.com/office/powerpoint/2010/main" val="3561381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itHub - Qiskit/qiskit: Qiskit is an open-source SDK for working with  quantum computers at the level of circuits, algorithms, and application  modules.">
            <a:extLst>
              <a:ext uri="{FF2B5EF4-FFF2-40B4-BE49-F238E27FC236}">
                <a16:creationId xmlns:a16="http://schemas.microsoft.com/office/drawing/2014/main" id="{707E59E8-7BCA-0A08-A624-249FD73094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405" b="18787"/>
          <a:stretch/>
        </p:blipFill>
        <p:spPr bwMode="auto">
          <a:xfrm>
            <a:off x="9687757" y="327379"/>
            <a:ext cx="2206978" cy="64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14BF386-3CAD-098F-5FC7-B63A243382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612124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67797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1124</TotalTime>
  <Words>401</Words>
  <Application>Microsoft Macintosh PowerPoint</Application>
  <PresentationFormat>Widescreen</PresentationFormat>
  <Paragraphs>137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맑은 고딕</vt:lpstr>
      <vt:lpstr>Arial Rounded MT Bold</vt:lpstr>
      <vt:lpstr>Calibri</vt:lpstr>
      <vt:lpstr>Cambria Math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SYNAM</dc:creator>
  <cp:lastModifiedBy>진승원</cp:lastModifiedBy>
  <cp:revision>48</cp:revision>
  <dcterms:created xsi:type="dcterms:W3CDTF">2021-07-27T04:51:30Z</dcterms:created>
  <dcterms:modified xsi:type="dcterms:W3CDTF">2022-06-29T02:53:10Z</dcterms:modified>
</cp:coreProperties>
</file>